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1" r:id="rId2"/>
    <p:sldId id="257" r:id="rId3"/>
    <p:sldId id="258" r:id="rId4"/>
    <p:sldId id="2562" r:id="rId5"/>
    <p:sldId id="259" r:id="rId6"/>
    <p:sldId id="2563" r:id="rId7"/>
    <p:sldId id="2564" r:id="rId8"/>
    <p:sldId id="261" r:id="rId9"/>
    <p:sldId id="2565" r:id="rId10"/>
    <p:sldId id="2566" r:id="rId11"/>
    <p:sldId id="2567" r:id="rId12"/>
    <p:sldId id="2568" r:id="rId13"/>
    <p:sldId id="2569" r:id="rId14"/>
    <p:sldId id="262" r:id="rId15"/>
    <p:sldId id="265" r:id="rId16"/>
    <p:sldId id="2570" r:id="rId17"/>
    <p:sldId id="396" r:id="rId18"/>
    <p:sldId id="272" r:id="rId19"/>
    <p:sldId id="2571" r:id="rId20"/>
    <p:sldId id="2573" r:id="rId21"/>
    <p:sldId id="264" r:id="rId22"/>
    <p:sldId id="2572" r:id="rId23"/>
    <p:sldId id="266" r:id="rId24"/>
    <p:sldId id="2577" r:id="rId25"/>
    <p:sldId id="301" r:id="rId26"/>
    <p:sldId id="2574" r:id="rId27"/>
    <p:sldId id="2575" r:id="rId28"/>
    <p:sldId id="375" r:id="rId29"/>
    <p:sldId id="267" r:id="rId30"/>
    <p:sldId id="257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DB89BA-2A48-42D8-A3F4-86B54F51AADB}" type="doc">
      <dgm:prSet loTypeId="urn:microsoft.com/office/officeart/2005/8/layout/defaul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15DEA43F-3129-44C0-A458-158B68702808}">
      <dgm:prSet phldrT="[Text]"/>
      <dgm:spPr>
        <a:solidFill>
          <a:srgbClr val="002060"/>
        </a:solidFill>
      </dgm:spPr>
      <dgm:t>
        <a:bodyPr/>
        <a:lstStyle/>
        <a:p>
          <a:r>
            <a:rPr lang="en-IE"/>
            <a:t>Sleep</a:t>
          </a:r>
        </a:p>
      </dgm:t>
    </dgm:pt>
    <dgm:pt modelId="{9BBC4B28-9574-497B-BAFB-D4A90E365845}" type="parTrans" cxnId="{A7F7279E-03EC-49A8-80C3-825B5E940B79}">
      <dgm:prSet/>
      <dgm:spPr/>
      <dgm:t>
        <a:bodyPr/>
        <a:lstStyle/>
        <a:p>
          <a:endParaRPr lang="en-IE"/>
        </a:p>
      </dgm:t>
    </dgm:pt>
    <dgm:pt modelId="{C128A577-C4B1-4834-A640-EE050AE42B85}" type="sibTrans" cxnId="{A7F7279E-03EC-49A8-80C3-825B5E940B79}">
      <dgm:prSet/>
      <dgm:spPr/>
      <dgm:t>
        <a:bodyPr/>
        <a:lstStyle/>
        <a:p>
          <a:endParaRPr lang="en-IE"/>
        </a:p>
      </dgm:t>
    </dgm:pt>
    <dgm:pt modelId="{5C22F764-8ACC-4AC6-879A-233AC2CF63BF}">
      <dgm:prSet phldrT="[Text]"/>
      <dgm:spPr>
        <a:solidFill>
          <a:srgbClr val="002060"/>
        </a:solidFill>
      </dgm:spPr>
      <dgm:t>
        <a:bodyPr/>
        <a:lstStyle/>
        <a:p>
          <a:r>
            <a:rPr lang="en-IE"/>
            <a:t>Nutrition</a:t>
          </a:r>
        </a:p>
      </dgm:t>
    </dgm:pt>
    <dgm:pt modelId="{BDB83D6D-6A10-4EFA-88F9-A7E306295A21}" type="parTrans" cxnId="{7F96E9A2-8F0C-4BF6-ACF8-475932BEC256}">
      <dgm:prSet/>
      <dgm:spPr/>
      <dgm:t>
        <a:bodyPr/>
        <a:lstStyle/>
        <a:p>
          <a:endParaRPr lang="en-IE"/>
        </a:p>
      </dgm:t>
    </dgm:pt>
    <dgm:pt modelId="{DB8D8203-4FB9-46DF-B7E5-94FC11475622}" type="sibTrans" cxnId="{7F96E9A2-8F0C-4BF6-ACF8-475932BEC256}">
      <dgm:prSet/>
      <dgm:spPr/>
      <dgm:t>
        <a:bodyPr/>
        <a:lstStyle/>
        <a:p>
          <a:endParaRPr lang="en-IE"/>
        </a:p>
      </dgm:t>
    </dgm:pt>
    <dgm:pt modelId="{9C3BF013-7327-432B-BC13-FD6F28090F4D}">
      <dgm:prSet phldrT="[Text]"/>
      <dgm:spPr>
        <a:solidFill>
          <a:srgbClr val="002060"/>
        </a:solidFill>
      </dgm:spPr>
      <dgm:t>
        <a:bodyPr/>
        <a:lstStyle/>
        <a:p>
          <a:r>
            <a:rPr lang="en-IE"/>
            <a:t>Breaks</a:t>
          </a:r>
        </a:p>
      </dgm:t>
    </dgm:pt>
    <dgm:pt modelId="{76BF2AEB-A2B6-4C3C-ABC4-BE76FDCA45F4}" type="parTrans" cxnId="{34DB5051-E10B-4F22-AE9B-5203F2CD35F3}">
      <dgm:prSet/>
      <dgm:spPr/>
      <dgm:t>
        <a:bodyPr/>
        <a:lstStyle/>
        <a:p>
          <a:endParaRPr lang="en-IE"/>
        </a:p>
      </dgm:t>
    </dgm:pt>
    <dgm:pt modelId="{99E34A69-E120-4C8B-8ECC-221601A3BF89}" type="sibTrans" cxnId="{34DB5051-E10B-4F22-AE9B-5203F2CD35F3}">
      <dgm:prSet/>
      <dgm:spPr/>
      <dgm:t>
        <a:bodyPr/>
        <a:lstStyle/>
        <a:p>
          <a:endParaRPr lang="en-IE"/>
        </a:p>
      </dgm:t>
    </dgm:pt>
    <dgm:pt modelId="{779D4C39-CC17-4400-BA02-137947216FD3}">
      <dgm:prSet phldrT="[Text]"/>
      <dgm:spPr>
        <a:solidFill>
          <a:srgbClr val="002060"/>
        </a:solidFill>
      </dgm:spPr>
      <dgm:t>
        <a:bodyPr/>
        <a:lstStyle/>
        <a:p>
          <a:r>
            <a:rPr lang="en-IE"/>
            <a:t>Exercise</a:t>
          </a:r>
        </a:p>
      </dgm:t>
    </dgm:pt>
    <dgm:pt modelId="{C7B4F41D-E78D-478F-8BEC-C26BC0E53975}" type="parTrans" cxnId="{D9535748-D743-44F9-A2FF-6F4D50D729F4}">
      <dgm:prSet/>
      <dgm:spPr/>
      <dgm:t>
        <a:bodyPr/>
        <a:lstStyle/>
        <a:p>
          <a:endParaRPr lang="en-IE"/>
        </a:p>
      </dgm:t>
    </dgm:pt>
    <dgm:pt modelId="{09EAC65A-7D7A-46D6-85BD-4238E8780727}" type="sibTrans" cxnId="{D9535748-D743-44F9-A2FF-6F4D50D729F4}">
      <dgm:prSet/>
      <dgm:spPr/>
      <dgm:t>
        <a:bodyPr/>
        <a:lstStyle/>
        <a:p>
          <a:endParaRPr lang="en-IE"/>
        </a:p>
      </dgm:t>
    </dgm:pt>
    <dgm:pt modelId="{5D987F90-8443-4A52-A54A-F23EE2A809D4}">
      <dgm:prSet phldrT="[Text]"/>
      <dgm:spPr>
        <a:solidFill>
          <a:srgbClr val="002060"/>
        </a:solidFill>
      </dgm:spPr>
      <dgm:t>
        <a:bodyPr/>
        <a:lstStyle/>
        <a:p>
          <a:r>
            <a:rPr lang="en-IE"/>
            <a:t>Mindful Practice</a:t>
          </a:r>
        </a:p>
      </dgm:t>
    </dgm:pt>
    <dgm:pt modelId="{7D71735B-E1C9-4C94-A104-0B5629BB5510}" type="parTrans" cxnId="{8EFF0739-F461-4F68-B5C3-FCF7F8FEFFCE}">
      <dgm:prSet/>
      <dgm:spPr/>
      <dgm:t>
        <a:bodyPr/>
        <a:lstStyle/>
        <a:p>
          <a:endParaRPr lang="en-IE"/>
        </a:p>
      </dgm:t>
    </dgm:pt>
    <dgm:pt modelId="{D2D8FA48-E92A-45F4-90BC-9515D746732F}" type="sibTrans" cxnId="{8EFF0739-F461-4F68-B5C3-FCF7F8FEFFCE}">
      <dgm:prSet/>
      <dgm:spPr/>
      <dgm:t>
        <a:bodyPr/>
        <a:lstStyle/>
        <a:p>
          <a:endParaRPr lang="en-IE"/>
        </a:p>
      </dgm:t>
    </dgm:pt>
    <dgm:pt modelId="{47526EC8-FFBF-404C-AC8A-2F2C1D75AEF5}">
      <dgm:prSet phldrT="[Text]"/>
      <dgm:spPr>
        <a:solidFill>
          <a:srgbClr val="002060"/>
        </a:solidFill>
      </dgm:spPr>
      <dgm:t>
        <a:bodyPr/>
        <a:lstStyle/>
        <a:p>
          <a:r>
            <a:rPr lang="en-IE"/>
            <a:t>Connect with others</a:t>
          </a:r>
        </a:p>
      </dgm:t>
    </dgm:pt>
    <dgm:pt modelId="{B403B88A-7EE1-4CF9-ADB8-D155D7DB70D2}" type="parTrans" cxnId="{6F9C305E-D696-401E-9DE2-09271625C1A8}">
      <dgm:prSet/>
      <dgm:spPr/>
      <dgm:t>
        <a:bodyPr/>
        <a:lstStyle/>
        <a:p>
          <a:endParaRPr lang="en-IE"/>
        </a:p>
      </dgm:t>
    </dgm:pt>
    <dgm:pt modelId="{46649E09-2FA3-45FC-BE60-67F5C94CA3FE}" type="sibTrans" cxnId="{6F9C305E-D696-401E-9DE2-09271625C1A8}">
      <dgm:prSet/>
      <dgm:spPr/>
      <dgm:t>
        <a:bodyPr/>
        <a:lstStyle/>
        <a:p>
          <a:endParaRPr lang="en-IE"/>
        </a:p>
      </dgm:t>
    </dgm:pt>
    <dgm:pt modelId="{1B1DCE74-1724-45EF-8DBD-375F7F232245}" type="pres">
      <dgm:prSet presAssocID="{3BDB89BA-2A48-42D8-A3F4-86B54F51AADB}" presName="diagram" presStyleCnt="0">
        <dgm:presLayoutVars>
          <dgm:dir/>
          <dgm:resizeHandles val="exact"/>
        </dgm:presLayoutVars>
      </dgm:prSet>
      <dgm:spPr/>
    </dgm:pt>
    <dgm:pt modelId="{68BDA058-E945-4935-B8B8-97AD3BE34293}" type="pres">
      <dgm:prSet presAssocID="{15DEA43F-3129-44C0-A458-158B68702808}" presName="node" presStyleLbl="node1" presStyleIdx="0" presStyleCnt="6">
        <dgm:presLayoutVars>
          <dgm:bulletEnabled val="1"/>
        </dgm:presLayoutVars>
      </dgm:prSet>
      <dgm:spPr/>
    </dgm:pt>
    <dgm:pt modelId="{C10DA3BD-1619-492D-8F1D-180F8556219C}" type="pres">
      <dgm:prSet presAssocID="{C128A577-C4B1-4834-A640-EE050AE42B85}" presName="sibTrans" presStyleCnt="0"/>
      <dgm:spPr/>
    </dgm:pt>
    <dgm:pt modelId="{4A09A7DC-DA0D-4180-BF7E-92607C8AA607}" type="pres">
      <dgm:prSet presAssocID="{5C22F764-8ACC-4AC6-879A-233AC2CF63BF}" presName="node" presStyleLbl="node1" presStyleIdx="1" presStyleCnt="6">
        <dgm:presLayoutVars>
          <dgm:bulletEnabled val="1"/>
        </dgm:presLayoutVars>
      </dgm:prSet>
      <dgm:spPr/>
    </dgm:pt>
    <dgm:pt modelId="{C032A60C-C31A-43F4-8625-F35250F54ECB}" type="pres">
      <dgm:prSet presAssocID="{DB8D8203-4FB9-46DF-B7E5-94FC11475622}" presName="sibTrans" presStyleCnt="0"/>
      <dgm:spPr/>
    </dgm:pt>
    <dgm:pt modelId="{4384B7AD-2EE2-4883-994B-0D7BE3C93492}" type="pres">
      <dgm:prSet presAssocID="{9C3BF013-7327-432B-BC13-FD6F28090F4D}" presName="node" presStyleLbl="node1" presStyleIdx="2" presStyleCnt="6">
        <dgm:presLayoutVars>
          <dgm:bulletEnabled val="1"/>
        </dgm:presLayoutVars>
      </dgm:prSet>
      <dgm:spPr/>
    </dgm:pt>
    <dgm:pt modelId="{CC0FB0E3-3BF3-4CD3-BAD9-8E7D850A539B}" type="pres">
      <dgm:prSet presAssocID="{99E34A69-E120-4C8B-8ECC-221601A3BF89}" presName="sibTrans" presStyleCnt="0"/>
      <dgm:spPr/>
    </dgm:pt>
    <dgm:pt modelId="{4708D1E9-940F-4DDF-8AAF-56A9D229C446}" type="pres">
      <dgm:prSet presAssocID="{779D4C39-CC17-4400-BA02-137947216FD3}" presName="node" presStyleLbl="node1" presStyleIdx="3" presStyleCnt="6">
        <dgm:presLayoutVars>
          <dgm:bulletEnabled val="1"/>
        </dgm:presLayoutVars>
      </dgm:prSet>
      <dgm:spPr/>
    </dgm:pt>
    <dgm:pt modelId="{E27D0E16-36BE-418A-9A2F-62CFE4DA088D}" type="pres">
      <dgm:prSet presAssocID="{09EAC65A-7D7A-46D6-85BD-4238E8780727}" presName="sibTrans" presStyleCnt="0"/>
      <dgm:spPr/>
    </dgm:pt>
    <dgm:pt modelId="{D7D6D27B-4E32-4D4F-BA44-F20F28C02D4A}" type="pres">
      <dgm:prSet presAssocID="{5D987F90-8443-4A52-A54A-F23EE2A809D4}" presName="node" presStyleLbl="node1" presStyleIdx="4" presStyleCnt="6">
        <dgm:presLayoutVars>
          <dgm:bulletEnabled val="1"/>
        </dgm:presLayoutVars>
      </dgm:prSet>
      <dgm:spPr/>
    </dgm:pt>
    <dgm:pt modelId="{4B92A43F-307E-489A-BC62-9D4D165FC2A3}" type="pres">
      <dgm:prSet presAssocID="{D2D8FA48-E92A-45F4-90BC-9515D746732F}" presName="sibTrans" presStyleCnt="0"/>
      <dgm:spPr/>
    </dgm:pt>
    <dgm:pt modelId="{DA5758A5-0990-4D10-A329-3E329F50A5AA}" type="pres">
      <dgm:prSet presAssocID="{47526EC8-FFBF-404C-AC8A-2F2C1D75AEF5}" presName="node" presStyleLbl="node1" presStyleIdx="5" presStyleCnt="6">
        <dgm:presLayoutVars>
          <dgm:bulletEnabled val="1"/>
        </dgm:presLayoutVars>
      </dgm:prSet>
      <dgm:spPr/>
    </dgm:pt>
  </dgm:ptLst>
  <dgm:cxnLst>
    <dgm:cxn modelId="{9D8EA40C-8550-454E-814D-5AE95090BDA9}" type="presOf" srcId="{15DEA43F-3129-44C0-A458-158B68702808}" destId="{68BDA058-E945-4935-B8B8-97AD3BE34293}" srcOrd="0" destOrd="0" presId="urn:microsoft.com/office/officeart/2005/8/layout/default"/>
    <dgm:cxn modelId="{9DBEE338-2F65-4FC0-9402-1C57C4802343}" type="presOf" srcId="{47526EC8-FFBF-404C-AC8A-2F2C1D75AEF5}" destId="{DA5758A5-0990-4D10-A329-3E329F50A5AA}" srcOrd="0" destOrd="0" presId="urn:microsoft.com/office/officeart/2005/8/layout/default"/>
    <dgm:cxn modelId="{8EFF0739-F461-4F68-B5C3-FCF7F8FEFFCE}" srcId="{3BDB89BA-2A48-42D8-A3F4-86B54F51AADB}" destId="{5D987F90-8443-4A52-A54A-F23EE2A809D4}" srcOrd="4" destOrd="0" parTransId="{7D71735B-E1C9-4C94-A104-0B5629BB5510}" sibTransId="{D2D8FA48-E92A-45F4-90BC-9515D746732F}"/>
    <dgm:cxn modelId="{6F9C305E-D696-401E-9DE2-09271625C1A8}" srcId="{3BDB89BA-2A48-42D8-A3F4-86B54F51AADB}" destId="{47526EC8-FFBF-404C-AC8A-2F2C1D75AEF5}" srcOrd="5" destOrd="0" parTransId="{B403B88A-7EE1-4CF9-ADB8-D155D7DB70D2}" sibTransId="{46649E09-2FA3-45FC-BE60-67F5C94CA3FE}"/>
    <dgm:cxn modelId="{4AD2EB41-2DDB-4DA2-BCD4-F24B3D42C118}" type="presOf" srcId="{3BDB89BA-2A48-42D8-A3F4-86B54F51AADB}" destId="{1B1DCE74-1724-45EF-8DBD-375F7F232245}" srcOrd="0" destOrd="0" presId="urn:microsoft.com/office/officeart/2005/8/layout/default"/>
    <dgm:cxn modelId="{D9535748-D743-44F9-A2FF-6F4D50D729F4}" srcId="{3BDB89BA-2A48-42D8-A3F4-86B54F51AADB}" destId="{779D4C39-CC17-4400-BA02-137947216FD3}" srcOrd="3" destOrd="0" parTransId="{C7B4F41D-E78D-478F-8BEC-C26BC0E53975}" sibTransId="{09EAC65A-7D7A-46D6-85BD-4238E8780727}"/>
    <dgm:cxn modelId="{0DE1E46F-9D1C-4F97-A890-B23D228CB27D}" type="presOf" srcId="{5D987F90-8443-4A52-A54A-F23EE2A809D4}" destId="{D7D6D27B-4E32-4D4F-BA44-F20F28C02D4A}" srcOrd="0" destOrd="0" presId="urn:microsoft.com/office/officeart/2005/8/layout/default"/>
    <dgm:cxn modelId="{34DB5051-E10B-4F22-AE9B-5203F2CD35F3}" srcId="{3BDB89BA-2A48-42D8-A3F4-86B54F51AADB}" destId="{9C3BF013-7327-432B-BC13-FD6F28090F4D}" srcOrd="2" destOrd="0" parTransId="{76BF2AEB-A2B6-4C3C-ABC4-BE76FDCA45F4}" sibTransId="{99E34A69-E120-4C8B-8ECC-221601A3BF89}"/>
    <dgm:cxn modelId="{2C64CC79-9849-4E0B-8814-941E9420C12F}" type="presOf" srcId="{779D4C39-CC17-4400-BA02-137947216FD3}" destId="{4708D1E9-940F-4DDF-8AAF-56A9D229C446}" srcOrd="0" destOrd="0" presId="urn:microsoft.com/office/officeart/2005/8/layout/default"/>
    <dgm:cxn modelId="{8FC26583-0D99-4DCA-8C00-AB81781D6E8A}" type="presOf" srcId="{5C22F764-8ACC-4AC6-879A-233AC2CF63BF}" destId="{4A09A7DC-DA0D-4180-BF7E-92607C8AA607}" srcOrd="0" destOrd="0" presId="urn:microsoft.com/office/officeart/2005/8/layout/default"/>
    <dgm:cxn modelId="{A7F7279E-03EC-49A8-80C3-825B5E940B79}" srcId="{3BDB89BA-2A48-42D8-A3F4-86B54F51AADB}" destId="{15DEA43F-3129-44C0-A458-158B68702808}" srcOrd="0" destOrd="0" parTransId="{9BBC4B28-9574-497B-BAFB-D4A90E365845}" sibTransId="{C128A577-C4B1-4834-A640-EE050AE42B85}"/>
    <dgm:cxn modelId="{7F96E9A2-8F0C-4BF6-ACF8-475932BEC256}" srcId="{3BDB89BA-2A48-42D8-A3F4-86B54F51AADB}" destId="{5C22F764-8ACC-4AC6-879A-233AC2CF63BF}" srcOrd="1" destOrd="0" parTransId="{BDB83D6D-6A10-4EFA-88F9-A7E306295A21}" sibTransId="{DB8D8203-4FB9-46DF-B7E5-94FC11475622}"/>
    <dgm:cxn modelId="{DECF78EA-3E71-4F65-A11D-EC8024F4E2FF}" type="presOf" srcId="{9C3BF013-7327-432B-BC13-FD6F28090F4D}" destId="{4384B7AD-2EE2-4883-994B-0D7BE3C93492}" srcOrd="0" destOrd="0" presId="urn:microsoft.com/office/officeart/2005/8/layout/default"/>
    <dgm:cxn modelId="{B2C7C5BF-3CE2-4744-929E-128BFA1BEB66}" type="presParOf" srcId="{1B1DCE74-1724-45EF-8DBD-375F7F232245}" destId="{68BDA058-E945-4935-B8B8-97AD3BE34293}" srcOrd="0" destOrd="0" presId="urn:microsoft.com/office/officeart/2005/8/layout/default"/>
    <dgm:cxn modelId="{F0819095-D9F3-49E6-AA60-82FC15824A63}" type="presParOf" srcId="{1B1DCE74-1724-45EF-8DBD-375F7F232245}" destId="{C10DA3BD-1619-492D-8F1D-180F8556219C}" srcOrd="1" destOrd="0" presId="urn:microsoft.com/office/officeart/2005/8/layout/default"/>
    <dgm:cxn modelId="{B589D9BD-FA82-435B-81E4-4290F69315F2}" type="presParOf" srcId="{1B1DCE74-1724-45EF-8DBD-375F7F232245}" destId="{4A09A7DC-DA0D-4180-BF7E-92607C8AA607}" srcOrd="2" destOrd="0" presId="urn:microsoft.com/office/officeart/2005/8/layout/default"/>
    <dgm:cxn modelId="{DA052626-5C4A-4AA5-A8F7-E0ED975E19D6}" type="presParOf" srcId="{1B1DCE74-1724-45EF-8DBD-375F7F232245}" destId="{C032A60C-C31A-43F4-8625-F35250F54ECB}" srcOrd="3" destOrd="0" presId="urn:microsoft.com/office/officeart/2005/8/layout/default"/>
    <dgm:cxn modelId="{D89F55E1-338B-496C-BD32-78545DF005B2}" type="presParOf" srcId="{1B1DCE74-1724-45EF-8DBD-375F7F232245}" destId="{4384B7AD-2EE2-4883-994B-0D7BE3C93492}" srcOrd="4" destOrd="0" presId="urn:microsoft.com/office/officeart/2005/8/layout/default"/>
    <dgm:cxn modelId="{06D73C2C-489F-4F55-A880-7C44E05F0321}" type="presParOf" srcId="{1B1DCE74-1724-45EF-8DBD-375F7F232245}" destId="{CC0FB0E3-3BF3-4CD3-BAD9-8E7D850A539B}" srcOrd="5" destOrd="0" presId="urn:microsoft.com/office/officeart/2005/8/layout/default"/>
    <dgm:cxn modelId="{0FA5EE0B-F0A5-4725-A30C-158CCA2CE156}" type="presParOf" srcId="{1B1DCE74-1724-45EF-8DBD-375F7F232245}" destId="{4708D1E9-940F-4DDF-8AAF-56A9D229C446}" srcOrd="6" destOrd="0" presId="urn:microsoft.com/office/officeart/2005/8/layout/default"/>
    <dgm:cxn modelId="{556EDEE7-038E-491B-9651-A10D0E1D1FDB}" type="presParOf" srcId="{1B1DCE74-1724-45EF-8DBD-375F7F232245}" destId="{E27D0E16-36BE-418A-9A2F-62CFE4DA088D}" srcOrd="7" destOrd="0" presId="urn:microsoft.com/office/officeart/2005/8/layout/default"/>
    <dgm:cxn modelId="{6E1C6401-0FDD-4833-BB76-89427CA88EC0}" type="presParOf" srcId="{1B1DCE74-1724-45EF-8DBD-375F7F232245}" destId="{D7D6D27B-4E32-4D4F-BA44-F20F28C02D4A}" srcOrd="8" destOrd="0" presId="urn:microsoft.com/office/officeart/2005/8/layout/default"/>
    <dgm:cxn modelId="{3A79ECFF-6126-4E8B-B610-8BCE1D847675}" type="presParOf" srcId="{1B1DCE74-1724-45EF-8DBD-375F7F232245}" destId="{4B92A43F-307E-489A-BC62-9D4D165FC2A3}" srcOrd="9" destOrd="0" presId="urn:microsoft.com/office/officeart/2005/8/layout/default"/>
    <dgm:cxn modelId="{134AC5F1-D209-4466-B0E9-72BC80EE5425}" type="presParOf" srcId="{1B1DCE74-1724-45EF-8DBD-375F7F232245}" destId="{DA5758A5-0990-4D10-A329-3E329F50A5A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DA058-E945-4935-B8B8-97AD3BE34293}">
      <dsp:nvSpPr>
        <dsp:cNvPr id="0" name=""/>
        <dsp:cNvSpPr/>
      </dsp:nvSpPr>
      <dsp:spPr>
        <a:xfrm>
          <a:off x="0" y="559974"/>
          <a:ext cx="3043237" cy="1825942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500" kern="1200"/>
            <a:t>Sleep</a:t>
          </a:r>
        </a:p>
      </dsp:txBody>
      <dsp:txXfrm>
        <a:off x="0" y="559974"/>
        <a:ext cx="3043237" cy="1825942"/>
      </dsp:txXfrm>
    </dsp:sp>
    <dsp:sp modelId="{4A09A7DC-DA0D-4180-BF7E-92607C8AA607}">
      <dsp:nvSpPr>
        <dsp:cNvPr id="0" name=""/>
        <dsp:cNvSpPr/>
      </dsp:nvSpPr>
      <dsp:spPr>
        <a:xfrm>
          <a:off x="3347560" y="559974"/>
          <a:ext cx="3043237" cy="1825942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500" kern="1200"/>
            <a:t>Nutrition</a:t>
          </a:r>
        </a:p>
      </dsp:txBody>
      <dsp:txXfrm>
        <a:off x="3347560" y="559974"/>
        <a:ext cx="3043237" cy="1825942"/>
      </dsp:txXfrm>
    </dsp:sp>
    <dsp:sp modelId="{4384B7AD-2EE2-4883-994B-0D7BE3C93492}">
      <dsp:nvSpPr>
        <dsp:cNvPr id="0" name=""/>
        <dsp:cNvSpPr/>
      </dsp:nvSpPr>
      <dsp:spPr>
        <a:xfrm>
          <a:off x="6695121" y="559974"/>
          <a:ext cx="3043237" cy="1825942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500" kern="1200"/>
            <a:t>Breaks</a:t>
          </a:r>
        </a:p>
      </dsp:txBody>
      <dsp:txXfrm>
        <a:off x="6695121" y="559974"/>
        <a:ext cx="3043237" cy="1825942"/>
      </dsp:txXfrm>
    </dsp:sp>
    <dsp:sp modelId="{4708D1E9-940F-4DDF-8AAF-56A9D229C446}">
      <dsp:nvSpPr>
        <dsp:cNvPr id="0" name=""/>
        <dsp:cNvSpPr/>
      </dsp:nvSpPr>
      <dsp:spPr>
        <a:xfrm>
          <a:off x="0" y="2690240"/>
          <a:ext cx="3043237" cy="1825942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500" kern="1200"/>
            <a:t>Exercise</a:t>
          </a:r>
        </a:p>
      </dsp:txBody>
      <dsp:txXfrm>
        <a:off x="0" y="2690240"/>
        <a:ext cx="3043237" cy="1825942"/>
      </dsp:txXfrm>
    </dsp:sp>
    <dsp:sp modelId="{D7D6D27B-4E32-4D4F-BA44-F20F28C02D4A}">
      <dsp:nvSpPr>
        <dsp:cNvPr id="0" name=""/>
        <dsp:cNvSpPr/>
      </dsp:nvSpPr>
      <dsp:spPr>
        <a:xfrm>
          <a:off x="3347560" y="2690240"/>
          <a:ext cx="3043237" cy="1825942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500" kern="1200"/>
            <a:t>Mindful Practice</a:t>
          </a:r>
        </a:p>
      </dsp:txBody>
      <dsp:txXfrm>
        <a:off x="3347560" y="2690240"/>
        <a:ext cx="3043237" cy="1825942"/>
      </dsp:txXfrm>
    </dsp:sp>
    <dsp:sp modelId="{DA5758A5-0990-4D10-A329-3E329F50A5AA}">
      <dsp:nvSpPr>
        <dsp:cNvPr id="0" name=""/>
        <dsp:cNvSpPr/>
      </dsp:nvSpPr>
      <dsp:spPr>
        <a:xfrm>
          <a:off x="6695121" y="2690240"/>
          <a:ext cx="3043237" cy="1825942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4500" kern="1200"/>
            <a:t>Connect with others</a:t>
          </a:r>
        </a:p>
      </dsp:txBody>
      <dsp:txXfrm>
        <a:off x="6695121" y="2690240"/>
        <a:ext cx="3043237" cy="1825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25AE4-B642-443F-9D20-388E1E60FFAA}" type="datetimeFigureOut">
              <a:rPr lang="en-IE" smtClean="0"/>
              <a:t>08/09/2026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53EF8-8570-451C-B347-44D3DAFC367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8261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4EBD6-44A2-416A-B817-27A966CA71A8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37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53EF8-8570-451C-B347-44D3DAFC367D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2563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9E6D4-E29B-BE46-2F21-10239CC5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886D48-4F4E-C87B-F7EB-C3FB4CA82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6FE2A3-86A6-5A33-73B6-603A0987F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 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When our thinking brains are not kind to us - </a:t>
            </a:r>
            <a:r>
              <a:rPr lang="en-US" sz="1200" dirty="0">
                <a:solidFill>
                  <a:srgbClr val="FFFFFF"/>
                </a:solidFill>
                <a:cs typeface="Calibri"/>
              </a:rPr>
              <a:t>Think of your inner monologue when you have messed up, when you're angry with yourself, when </a:t>
            </a:r>
            <a:r>
              <a:rPr lang="en-US" sz="1200" dirty="0">
                <a:solidFill>
                  <a:schemeClr val="bg1"/>
                </a:solidFill>
                <a:cs typeface="Calibri"/>
              </a:rPr>
              <a:t>you're giving yourself a really hard time. 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cs typeface="Calibri"/>
              </a:rPr>
              <a:t>Imagine how they look at you. Imagine the tone they use. What do they think of you? 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(Draw the comparison with bullying/abuse. )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Arguing back not always helpful – often we agree with them. It's not about the details of what they are saying, it is about how they are treating you.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F7D48-FC32-62DB-0DCB-D71A5ABE8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18DA-A1AD-4CDD-AB56-E0137174D1A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503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18DA-A1AD-4CDD-AB56-E0137174D1A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084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Chuck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623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Chuck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276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Chuck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159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116" y="1043184"/>
            <a:ext cx="3459903" cy="290664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3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117" y="4692866"/>
            <a:ext cx="3361935" cy="112326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E8B118F-C188-2019-1C9E-6A452890C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24624 w 12192000"/>
              <a:gd name="connsiteY0" fmla="*/ 808189 h 6858000"/>
              <a:gd name="connsiteX1" fmla="*/ 811206 w 12192000"/>
              <a:gd name="connsiteY1" fmla="*/ 1121607 h 6858000"/>
              <a:gd name="connsiteX2" fmla="*/ 811206 w 12192000"/>
              <a:gd name="connsiteY2" fmla="*/ 5736392 h 6858000"/>
              <a:gd name="connsiteX3" fmla="*/ 1124624 w 12192000"/>
              <a:gd name="connsiteY3" fmla="*/ 6049810 h 6858000"/>
              <a:gd name="connsiteX4" fmla="*/ 4372882 w 12192000"/>
              <a:gd name="connsiteY4" fmla="*/ 6049810 h 6858000"/>
              <a:gd name="connsiteX5" fmla="*/ 4686301 w 12192000"/>
              <a:gd name="connsiteY5" fmla="*/ 5736392 h 6858000"/>
              <a:gd name="connsiteX6" fmla="*/ 4686301 w 12192000"/>
              <a:gd name="connsiteY6" fmla="*/ 1121607 h 6858000"/>
              <a:gd name="connsiteX7" fmla="*/ 4372882 w 12192000"/>
              <a:gd name="connsiteY7" fmla="*/ 808189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1124624" y="808189"/>
                </a:moveTo>
                <a:cubicBezTo>
                  <a:pt x="951528" y="808189"/>
                  <a:pt x="811206" y="948511"/>
                  <a:pt x="811206" y="1121607"/>
                </a:cubicBezTo>
                <a:lnTo>
                  <a:pt x="811206" y="5736392"/>
                </a:lnTo>
                <a:cubicBezTo>
                  <a:pt x="811206" y="5909488"/>
                  <a:pt x="951528" y="6049810"/>
                  <a:pt x="1124624" y="6049810"/>
                </a:cubicBezTo>
                <a:lnTo>
                  <a:pt x="4372882" y="6049810"/>
                </a:lnTo>
                <a:cubicBezTo>
                  <a:pt x="4545978" y="6049810"/>
                  <a:pt x="4686301" y="5909488"/>
                  <a:pt x="4686301" y="5736392"/>
                </a:cubicBezTo>
                <a:lnTo>
                  <a:pt x="4686301" y="1121607"/>
                </a:lnTo>
                <a:cubicBezTo>
                  <a:pt x="4686301" y="948511"/>
                  <a:pt x="4545978" y="808189"/>
                  <a:pt x="4372882" y="80818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3223" y="6387737"/>
            <a:ext cx="214036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82481" y="6377824"/>
            <a:ext cx="1384720" cy="338328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E918161-410C-495B-9D82-18B01714F0C3}" type="datetime1">
              <a:rPr lang="en-US" smtClean="0"/>
              <a:t>9/8/2026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1" y="6378213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0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teline.i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student-counselling@tcd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EB9C-9F37-F51E-CA5D-52F42848E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116" y="1043185"/>
            <a:ext cx="3467444" cy="1654296"/>
          </a:xfrm>
        </p:spPr>
        <p:txBody>
          <a:bodyPr wrap="square" anchor="t">
            <a:normAutofit/>
          </a:bodyPr>
          <a:lstStyle/>
          <a:p>
            <a:r>
              <a:rPr dirty="0"/>
              <a:t>Developing</a:t>
            </a:r>
            <a:br>
              <a:rPr dirty="0"/>
            </a:br>
            <a:r>
              <a:rPr dirty="0"/>
              <a:t>resilience</a:t>
            </a:r>
            <a:endParaRPr lang="en-US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0065D-33AF-4E14-90CD-83C042132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5840" y="4654295"/>
            <a:ext cx="3575304" cy="1160519"/>
          </a:xfrm>
        </p:spPr>
        <p:txBody>
          <a:bodyPr wrap="square" anchor="b">
            <a:noAutofit/>
          </a:bodyPr>
          <a:lstStyle/>
          <a:p>
            <a:pPr>
              <a:defRPr/>
            </a:pPr>
            <a:r>
              <a:rPr sz="1800" b="1" dirty="0">
                <a:solidFill>
                  <a:schemeClr val="tx1"/>
                </a:solidFill>
              </a:rPr>
              <a:t>J</a:t>
            </a:r>
            <a:r>
              <a:rPr lang="en-IE" sz="1800" b="1" dirty="0" err="1">
                <a:solidFill>
                  <a:schemeClr val="tx1"/>
                </a:solidFill>
              </a:rPr>
              <a:t>oanna</a:t>
            </a:r>
            <a:r>
              <a:rPr lang="en-IE" sz="1800" b="1" dirty="0">
                <a:solidFill>
                  <a:schemeClr val="tx1"/>
                </a:solidFill>
              </a:rPr>
              <a:t> Kesicka</a:t>
            </a:r>
          </a:p>
          <a:p>
            <a:pPr>
              <a:defRPr/>
            </a:pPr>
            <a:r>
              <a:rPr lang="en-IE" sz="1800" b="1" dirty="0">
                <a:solidFill>
                  <a:schemeClr val="tx1"/>
                </a:solidFill>
              </a:rPr>
              <a:t>Student Counselling Service </a:t>
            </a:r>
            <a:endParaRPr sz="1800" b="1" dirty="0">
              <a:solidFill>
                <a:schemeClr val="tx1"/>
              </a:solidFill>
            </a:endParaRPr>
          </a:p>
          <a:p>
            <a:r>
              <a:rPr sz="1800" b="1" dirty="0">
                <a:solidFill>
                  <a:schemeClr val="tx1"/>
                </a:solidFill>
              </a:rPr>
              <a:t>Trinity Student Counselling Service</a:t>
            </a:r>
          </a:p>
        </p:txBody>
      </p:sp>
      <p:pic>
        <p:nvPicPr>
          <p:cNvPr id="4" name="Picture 3" descr="Desk and clock">
            <a:extLst>
              <a:ext uri="{FF2B5EF4-FFF2-40B4-BE49-F238E27FC236}">
                <a16:creationId xmlns:a16="http://schemas.microsoft.com/office/drawing/2014/main" id="{BC7A1778-26AF-424E-8A15-DFD7C67255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49" b="12108"/>
          <a:stretch>
            <a:fillRect/>
          </a:stretch>
        </p:blipFill>
        <p:spPr>
          <a:xfrm>
            <a:off x="20" y="10"/>
            <a:ext cx="12191980" cy="6857990"/>
          </a:xfrm>
          <a:custGeom>
            <a:avLst/>
            <a:gdLst>
              <a:gd name="connsiteX0" fmla="*/ 1124624 w 12192000"/>
              <a:gd name="connsiteY0" fmla="*/ 808189 h 6858000"/>
              <a:gd name="connsiteX1" fmla="*/ 811206 w 12192000"/>
              <a:gd name="connsiteY1" fmla="*/ 1121607 h 6858000"/>
              <a:gd name="connsiteX2" fmla="*/ 811206 w 12192000"/>
              <a:gd name="connsiteY2" fmla="*/ 5736392 h 6858000"/>
              <a:gd name="connsiteX3" fmla="*/ 1124624 w 12192000"/>
              <a:gd name="connsiteY3" fmla="*/ 6049810 h 6858000"/>
              <a:gd name="connsiteX4" fmla="*/ 4372882 w 12192000"/>
              <a:gd name="connsiteY4" fmla="*/ 6049810 h 6858000"/>
              <a:gd name="connsiteX5" fmla="*/ 4686301 w 12192000"/>
              <a:gd name="connsiteY5" fmla="*/ 5736392 h 6858000"/>
              <a:gd name="connsiteX6" fmla="*/ 4686301 w 12192000"/>
              <a:gd name="connsiteY6" fmla="*/ 1121607 h 6858000"/>
              <a:gd name="connsiteX7" fmla="*/ 4372882 w 12192000"/>
              <a:gd name="connsiteY7" fmla="*/ 808189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1124624" y="808189"/>
                </a:moveTo>
                <a:cubicBezTo>
                  <a:pt x="951528" y="808189"/>
                  <a:pt x="811206" y="948511"/>
                  <a:pt x="811206" y="1121607"/>
                </a:cubicBezTo>
                <a:lnTo>
                  <a:pt x="811206" y="5736392"/>
                </a:lnTo>
                <a:cubicBezTo>
                  <a:pt x="811206" y="5909488"/>
                  <a:pt x="951528" y="6049810"/>
                  <a:pt x="1124624" y="6049810"/>
                </a:cubicBezTo>
                <a:lnTo>
                  <a:pt x="4372882" y="6049810"/>
                </a:lnTo>
                <a:cubicBezTo>
                  <a:pt x="4545978" y="6049810"/>
                  <a:pt x="4686301" y="5909488"/>
                  <a:pt x="4686301" y="5736392"/>
                </a:cubicBezTo>
                <a:lnTo>
                  <a:pt x="4686301" y="1121607"/>
                </a:lnTo>
                <a:cubicBezTo>
                  <a:pt x="4686301" y="948511"/>
                  <a:pt x="4545978" y="808189"/>
                  <a:pt x="4372882" y="80818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46DCAF-521D-5BA6-09DA-63F46E39E48E}"/>
              </a:ext>
            </a:extLst>
          </p:cNvPr>
          <p:cNvSpPr txBox="1"/>
          <p:nvPr/>
        </p:nvSpPr>
        <p:spPr>
          <a:xfrm>
            <a:off x="731520" y="3010488"/>
            <a:ext cx="3992880" cy="837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022"/>
              </a:lnSpc>
            </a:pPr>
            <a:r>
              <a:rPr lang="en-IE" sz="1950" b="0" i="0" u="none" dirty="0">
                <a:latin typeface="DM Sans Medium"/>
              </a:rPr>
              <a:t>Understanding Stress, Mental Health &amp; Coping Skills</a:t>
            </a:r>
          </a:p>
        </p:txBody>
      </p:sp>
    </p:spTree>
    <p:extLst>
      <p:ext uri="{BB962C8B-B14F-4D97-AF65-F5344CB8AC3E}">
        <p14:creationId xmlns:p14="http://schemas.microsoft.com/office/powerpoint/2010/main" val="22891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3">
                                            <p:txEl>
                                              <p:char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3">
                                            <p:txEl>
                                              <p:charRg st="51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409825"/>
            <a:ext cx="2543175" cy="2924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2152649"/>
            <a:ext cx="2543175" cy="2924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409825"/>
            <a:ext cx="2543175" cy="2924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075" y="2409825"/>
            <a:ext cx="2543175" cy="29241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" y="2743200"/>
            <a:ext cx="533400" cy="53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4875" y="3467100"/>
            <a:ext cx="2170271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Mental Health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5" y="3876675"/>
            <a:ext cx="2066925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Gain clarity on what psychological wellness truly encompasses beyond the absence of illness.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6650" y="2743200"/>
            <a:ext cx="533400" cy="53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76650" y="3467100"/>
            <a:ext cx="2170271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Coping Skills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6650" y="3876675"/>
            <a:ext cx="2066925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Discover practical tools for grounding, mindfulness, and emotion regulation in daily life.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425" y="2743200"/>
            <a:ext cx="533400" cy="533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8425" y="3467100"/>
            <a:ext cx="2170271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Build Resilience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8425" y="3876675"/>
            <a:ext cx="2066925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Learn how to widen your window of tolerance and soften critical inner narratives.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20200" y="2743200"/>
            <a:ext cx="533400" cy="533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20200" y="3467100"/>
            <a:ext cx="2170271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Trinity Supports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0200" y="3876675"/>
            <a:ext cx="2066925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Explore free, confidential student counseling and support networks available to you.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225" y="2876550"/>
            <a:ext cx="266700" cy="2667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2876550"/>
            <a:ext cx="266700" cy="2667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1775" y="2876550"/>
            <a:ext cx="266700" cy="2667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34500" y="2876550"/>
            <a:ext cx="304800" cy="2667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Session Objectives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5178325"/>
            <a:ext cx="5214937" cy="8742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312" y="1691282"/>
            <a:ext cx="5214937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216" y="1209676"/>
            <a:ext cx="5296471" cy="6386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57"/>
              </a:lnSpc>
            </a:pPr>
            <a:r>
              <a:rPr sz="1650" b="1" i="0" u="none" dirty="0">
                <a:solidFill>
                  <a:srgbClr val="003865"/>
                </a:solidFill>
                <a:latin typeface="Merriweather"/>
              </a:rPr>
              <a:t>Encompasses our overall capacity to navigate life:</a:t>
            </a:r>
            <a:endParaRPr lang="en-IE" sz="1650" b="1" i="0" u="none" dirty="0">
              <a:solidFill>
                <a:srgbClr val="003865"/>
              </a:solidFill>
              <a:latin typeface="Merriweather"/>
            </a:endParaRPr>
          </a:p>
          <a:p>
            <a:pPr algn="l">
              <a:lnSpc>
                <a:spcPts val="2557"/>
              </a:lnSpc>
            </a:pPr>
            <a:endParaRPr sz="1650" b="1" i="0" u="none" dirty="0">
              <a:solidFill>
                <a:srgbClr val="003865"/>
              </a:solidFill>
              <a:latin typeface="Merriweath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9150" y="2206525"/>
            <a:ext cx="571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DM San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206525"/>
            <a:ext cx="5005387" cy="59055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sz="1500" b="1" i="0" u="none" dirty="0">
                <a:solidFill>
                  <a:srgbClr val="0F172A"/>
                </a:solidFill>
                <a:latin typeface="DM Sans"/>
              </a:rPr>
              <a:t>Work:</a:t>
            </a:r>
            <a:r>
              <a:rPr sz="1500" b="0" i="0" u="none" dirty="0">
                <a:solidFill>
                  <a:srgbClr val="0F172A"/>
                </a:solidFill>
                <a:latin typeface="DM Sans"/>
              </a:rPr>
              <a:t> A sense of agency and capacity to feel that what you do has meaning.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2930425"/>
            <a:ext cx="571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DM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930425"/>
            <a:ext cx="5005387" cy="59055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sz="1500" b="1" i="0" u="none" dirty="0">
                <a:solidFill>
                  <a:srgbClr val="0F172A"/>
                </a:solidFill>
                <a:latin typeface="DM Sans"/>
              </a:rPr>
              <a:t>Love:</a:t>
            </a:r>
            <a:r>
              <a:rPr sz="1500" b="0" i="0" u="none" dirty="0">
                <a:solidFill>
                  <a:srgbClr val="0F172A"/>
                </a:solidFill>
                <a:latin typeface="DM Sans"/>
              </a:rPr>
              <a:t> The capacity to build authentic, intimate relationships with others.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654325"/>
            <a:ext cx="571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DM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654325"/>
            <a:ext cx="5005387" cy="59055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sz="1500" b="1" i="0" u="none">
                <a:solidFill>
                  <a:srgbClr val="0F172A"/>
                </a:solidFill>
                <a:latin typeface="DM Sans"/>
              </a:rPr>
              <a:t>Play:</a:t>
            </a:r>
            <a:r>
              <a:rPr sz="1500" b="0" i="0" u="none">
                <a:solidFill>
                  <a:srgbClr val="0F172A"/>
                </a:solidFill>
                <a:latin typeface="DM Sans"/>
              </a:rPr>
              <a:t> Enjoying life, singing, dancing, and being an active participant.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4378225"/>
            <a:ext cx="571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DM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4378225"/>
            <a:ext cx="5005387" cy="590550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sz="1500" b="1" i="0" u="none">
                <a:solidFill>
                  <a:srgbClr val="0F172A"/>
                </a:solidFill>
                <a:latin typeface="DM Sans"/>
              </a:rPr>
              <a:t>Distress Tolerance:</a:t>
            </a:r>
            <a:r>
              <a:rPr sz="1500" b="0" i="0" u="none">
                <a:solidFill>
                  <a:srgbClr val="0F172A"/>
                </a:solidFill>
                <a:latin typeface="DM Sans"/>
              </a:rPr>
              <a:t> Tolerating emotional pain rather than constantly chasing contentment.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5349775"/>
            <a:ext cx="4748212" cy="5313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0" i="1" u="none">
                <a:solidFill>
                  <a:srgbClr val="003865"/>
                </a:solidFill>
                <a:latin typeface="Merriweather"/>
              </a:rPr>
              <a:t>"Psychological wellness is not just the absence of mental health issues." — Nancy McWilliams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9362" y="1710332"/>
            <a:ext cx="5176837" cy="3581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What is Mental Health?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5ADA6-AB50-A04F-B153-6D2E99C4E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85C5C5BC-A0E2-4B08-4290-A9D28CB3B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1D2599FE-A8F8-C9D0-70FB-3523AE4B2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519362"/>
            <a:ext cx="5214937" cy="2705100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A2502603-E751-2FF7-D6FA-E8DB4D187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312" y="2519362"/>
            <a:ext cx="5214937" cy="2705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FA58EA-AF22-2072-4A91-DDDBD93390FF}"/>
              </a:ext>
            </a:extLst>
          </p:cNvPr>
          <p:cNvSpPr txBox="1"/>
          <p:nvPr/>
        </p:nvSpPr>
        <p:spPr>
          <a:xfrm>
            <a:off x="1057275" y="3443287"/>
            <a:ext cx="471558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03865"/>
                </a:solidFill>
                <a:latin typeface="Merriweather"/>
              </a:rPr>
              <a:t>Unmet Needs &amp; Demands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2CB504-48FD-1B68-B849-44BCBAB6B9B7}"/>
              </a:ext>
            </a:extLst>
          </p:cNvPr>
          <p:cNvSpPr txBox="1"/>
          <p:nvPr/>
        </p:nvSpPr>
        <p:spPr>
          <a:xfrm>
            <a:off x="1057275" y="3871912"/>
            <a:ext cx="4491037" cy="885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sz="1500" b="0" i="0" u="none">
                <a:solidFill>
                  <a:srgbClr val="1E293B"/>
                </a:solidFill>
                <a:latin typeface="DM Sans"/>
              </a:rPr>
              <a:t>When basic emotional needs (safety, acceptance, love) remain unfulfilled, or when environmental demands heavily outweigh available coping resources.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FF0C88-8762-8AE7-15B6-54ECF25C38C0}"/>
              </a:ext>
            </a:extLst>
          </p:cNvPr>
          <p:cNvSpPr txBox="1"/>
          <p:nvPr/>
        </p:nvSpPr>
        <p:spPr>
          <a:xfrm>
            <a:off x="6700837" y="3443287"/>
            <a:ext cx="4715589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03865"/>
                </a:solidFill>
                <a:latin typeface="Merriweather"/>
              </a:rPr>
              <a:t>Isolation &amp; Critical Narrative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987D58-1C94-0F73-3D15-C02ABC9A0406}"/>
              </a:ext>
            </a:extLst>
          </p:cNvPr>
          <p:cNvSpPr txBox="1"/>
          <p:nvPr/>
        </p:nvSpPr>
        <p:spPr>
          <a:xfrm>
            <a:off x="6700837" y="3871912"/>
            <a:ext cx="4491037" cy="885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25"/>
              </a:lnSpc>
            </a:pPr>
            <a:r>
              <a:rPr sz="1500" b="0" i="0" u="none">
                <a:solidFill>
                  <a:srgbClr val="1E293B"/>
                </a:solidFill>
                <a:latin typeface="DM Sans"/>
              </a:rPr>
              <a:t>Feeling powerless, under threat, or overwhelmed to the point of feeling alone in your experience—often getting stuck in severe self-critical thoughts.</a:t>
            </a:r>
          </a:p>
        </p:txBody>
      </p:sp>
      <p:pic>
        <p:nvPicPr>
          <p:cNvPr id="9" name="Picture 8" descr="image.png">
            <a:extLst>
              <a:ext uri="{FF2B5EF4-FFF2-40B4-BE49-F238E27FC236}">
                <a16:creationId xmlns:a16="http://schemas.microsoft.com/office/drawing/2014/main" id="{ECEE0426-4F2E-D92A-4151-647D8726C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75" y="2900362"/>
            <a:ext cx="390525" cy="342900"/>
          </a:xfrm>
          <a:prstGeom prst="rect">
            <a:avLst/>
          </a:prstGeom>
        </p:spPr>
      </p:pic>
      <p:pic>
        <p:nvPicPr>
          <p:cNvPr id="10" name="Picture 9" descr="image.png">
            <a:extLst>
              <a:ext uri="{FF2B5EF4-FFF2-40B4-BE49-F238E27FC236}">
                <a16:creationId xmlns:a16="http://schemas.microsoft.com/office/drawing/2014/main" id="{37C4669C-B5CD-D5FE-715F-5677A1D8A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0837" y="2900362"/>
            <a:ext cx="342900" cy="342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6ED67E-C99F-CEC7-EFB2-628FE27BC048}"/>
              </a:ext>
            </a:extLst>
          </p:cNvPr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Why Difficulties Arise</a:t>
            </a:r>
          </a:p>
        </p:txBody>
      </p:sp>
    </p:spTree>
    <p:extLst>
      <p:ext uri="{BB962C8B-B14F-4D97-AF65-F5344CB8AC3E}">
        <p14:creationId xmlns:p14="http://schemas.microsoft.com/office/powerpoint/2010/main" val="104507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513EB6-E94C-E741-E60E-D55DE100F505}"/>
              </a:ext>
            </a:extLst>
          </p:cNvPr>
          <p:cNvSpPr txBox="1"/>
          <p:nvPr/>
        </p:nvSpPr>
        <p:spPr>
          <a:xfrm>
            <a:off x="773408" y="992094"/>
            <a:ext cx="3616913" cy="2795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Brain – Hand Metaphor (Dr. Dan Seigel)</a:t>
            </a:r>
          </a:p>
        </p:txBody>
      </p:sp>
      <p:pic>
        <p:nvPicPr>
          <p:cNvPr id="15" name="Picture 6" descr="Diagram&#10;&#10;Description automatically generated">
            <a:extLst>
              <a:ext uri="{FF2B5EF4-FFF2-40B4-BE49-F238E27FC236}">
                <a16:creationId xmlns:a16="http://schemas.microsoft.com/office/drawing/2014/main" id="{276553A4-598D-BD9B-64AC-F9F644A32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729" y="724253"/>
            <a:ext cx="6440671" cy="48305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18493-4003-0A50-E1D8-A6221C3DE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B70E9A-BAF0-40D3-420D-B7EC4A7FEA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67" t="20962" r="24671" b="7037"/>
          <a:stretch/>
        </p:blipFill>
        <p:spPr>
          <a:xfrm>
            <a:off x="1372918" y="1075188"/>
            <a:ext cx="5589020" cy="566306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567D4B8-8604-813E-3D7E-42B0E3136D52}"/>
              </a:ext>
            </a:extLst>
          </p:cNvPr>
          <p:cNvSpPr txBox="1"/>
          <p:nvPr/>
        </p:nvSpPr>
        <p:spPr>
          <a:xfrm>
            <a:off x="868681" y="119744"/>
            <a:ext cx="1108252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Stress &amp; The Window of Tolerance</a:t>
            </a:r>
            <a:endParaRPr lang="en-IE" b="1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12D5CE1-1E62-E0C7-8855-88DFB43738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9492344" y="3429000"/>
            <a:ext cx="2497750" cy="3309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9284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64C8F0-C32B-D948-1A64-F46565712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5A05B7BC-FCA1-0327-4FAD-2291E53F45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43" t="21308" r="16414" b="9919"/>
          <a:stretch/>
        </p:blipFill>
        <p:spPr>
          <a:xfrm>
            <a:off x="1322264" y="643466"/>
            <a:ext cx="5690330" cy="55668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3706AFB-4AF0-430C-8FBE-C38C0F839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00124"/>
            <a:chExt cx="1562267" cy="117297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AC53B5C-1F4B-4D51-ADA0-F74EBA6A5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E3BBF50A-9667-4DFA-9066-13B535B57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2877DBD-5379-8A6D-3791-4C81DCCCB458}"/>
              </a:ext>
            </a:extLst>
          </p:cNvPr>
          <p:cNvSpPr txBox="1"/>
          <p:nvPr/>
        </p:nvSpPr>
        <p:spPr>
          <a:xfrm rot="10800000" flipH="1" flipV="1">
            <a:off x="9482327" y="3148328"/>
            <a:ext cx="243230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600" b="1" dirty="0"/>
              <a:t>Widening the Window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2350048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6750" y="523875"/>
            <a:ext cx="5500687" cy="1104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Accepting Difficult Feelings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91A712E-AFA1-730C-8D4F-E880B3850F68}"/>
              </a:ext>
            </a:extLst>
          </p:cNvPr>
          <p:cNvSpPr txBox="1"/>
          <p:nvPr/>
        </p:nvSpPr>
        <p:spPr>
          <a:xfrm rot="10800000" flipV="1">
            <a:off x="0" y="2680519"/>
            <a:ext cx="59055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800" dirty="0">
                <a:solidFill>
                  <a:srgbClr val="000000"/>
                </a:solidFill>
                <a:cs typeface="Calibri"/>
              </a:rPr>
              <a:t>Emotional pain is like physical pain – it can act as a </a:t>
            </a:r>
            <a:r>
              <a:rPr lang="en-IE" sz="1800" b="1" dirty="0">
                <a:solidFill>
                  <a:srgbClr val="000000"/>
                </a:solidFill>
                <a:cs typeface="Calibri"/>
              </a:rPr>
              <a:t>messaging system </a:t>
            </a:r>
            <a:r>
              <a:rPr lang="en-IE" sz="1800" dirty="0">
                <a:solidFill>
                  <a:srgbClr val="000000"/>
                </a:solidFill>
                <a:cs typeface="Calibri"/>
              </a:rPr>
              <a:t>telling us what we need.</a:t>
            </a:r>
          </a:p>
          <a:p>
            <a:endParaRPr lang="en-IE" dirty="0">
              <a:solidFill>
                <a:srgbClr val="000000"/>
              </a:solidFill>
              <a:cs typeface="Calibri"/>
            </a:endParaRPr>
          </a:p>
          <a:p>
            <a:r>
              <a:rPr lang="en-IE" sz="1800" dirty="0">
                <a:solidFill>
                  <a:srgbClr val="000000"/>
                </a:solidFill>
                <a:cs typeface="Calibri"/>
              </a:rPr>
              <a:t>Our challenge when we have a strong emotional response is stop and name it as accurately as we can.</a:t>
            </a:r>
          </a:p>
          <a:p>
            <a:endParaRPr lang="en-IE" sz="1800" b="1" dirty="0">
              <a:solidFill>
                <a:srgbClr val="000000"/>
              </a:solidFill>
              <a:cs typeface="Calibri"/>
            </a:endParaRPr>
          </a:p>
          <a:p>
            <a:r>
              <a:rPr lang="en-IE" sz="1800" dirty="0">
                <a:solidFill>
                  <a:srgbClr val="000000"/>
                </a:solidFill>
                <a:cs typeface="Calibri"/>
              </a:rPr>
              <a:t>Make space for our unpleasant thoughts and feelings without trying to get rid of them or deny them. Without the struggle, our emotions unfreeze. </a:t>
            </a:r>
          </a:p>
          <a:p>
            <a:endParaRPr lang="en-IE" sz="1800" dirty="0">
              <a:solidFill>
                <a:srgbClr val="000000"/>
              </a:solidFill>
              <a:cs typeface="Calibri"/>
            </a:endParaRPr>
          </a:p>
          <a:p>
            <a:r>
              <a:rPr lang="en-IE" sz="1800" dirty="0">
                <a:solidFill>
                  <a:srgbClr val="000000"/>
                </a:solidFill>
                <a:cs typeface="Calibri"/>
              </a:rPr>
              <a:t>Trust that our emotions are telling us something important.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2AEA01-2439-0713-0B69-17837ED68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314E24-8701-5FCB-63B3-42E542176E62}"/>
              </a:ext>
            </a:extLst>
          </p:cNvPr>
          <p:cNvSpPr txBox="1"/>
          <p:nvPr/>
        </p:nvSpPr>
        <p:spPr>
          <a:xfrm>
            <a:off x="293914" y="968829"/>
            <a:ext cx="4898571" cy="5671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2"/>
                </a:solidFill>
              </a:rPr>
              <a:t>What is it? </a:t>
            </a:r>
          </a:p>
          <a:p>
            <a:pPr defTabSz="914400">
              <a:lnSpc>
                <a:spcPct val="90000"/>
              </a:lnSpc>
            </a:pPr>
            <a:endParaRPr lang="en-US" sz="2200" b="1" dirty="0">
              <a:solidFill>
                <a:srgbClr val="00B0F0"/>
              </a:solidFill>
            </a:endParaRP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 Moment-to-moment, non-judgmental awareness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 Paying attention in a specific way – in the Present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 Non-reactively, non-</a:t>
            </a:r>
            <a:r>
              <a:rPr lang="en-US" sz="2200" b="0" dirty="0" err="1"/>
              <a:t>judgementally</a:t>
            </a:r>
            <a:r>
              <a:rPr lang="en-US" sz="2200" b="0" dirty="0"/>
              <a:t>, and open-heartedly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 The capacity to know what is happening,  as it is happening 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    (we already have it!)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tx2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2"/>
                </a:solidFill>
              </a:rPr>
              <a:t>What does it involve? 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Training the mind to concentrate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Becoming more aware in our    everyday lives</a:t>
            </a:r>
          </a:p>
          <a:p>
            <a:pPr marL="342900" indent="-3429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b="0" dirty="0"/>
              <a:t>Practice anywhere, any time </a:t>
            </a:r>
            <a:endParaRPr lang="en-US" sz="2200" dirty="0"/>
          </a:p>
        </p:txBody>
      </p:sp>
      <p:pic>
        <p:nvPicPr>
          <p:cNvPr id="5" name="Picture 4" descr="http://cbicounseling.com/wp-content/uploads/2014/05/Mind-Full-or-Mindful-my-web-1.jpg">
            <a:extLst>
              <a:ext uri="{FF2B5EF4-FFF2-40B4-BE49-F238E27FC236}">
                <a16:creationId xmlns:a16="http://schemas.microsoft.com/office/drawing/2014/main" id="{DE1D4C21-FA07-BE25-B979-B22A3791E33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672" y="1381078"/>
            <a:ext cx="6389346" cy="4105154"/>
          </a:xfrm>
          <a:prstGeom prst="rect">
            <a:avLst/>
          </a:prstGeom>
          <a:noFill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B5412BF-ADDD-579C-12D6-DC5D1E65AC6B}"/>
              </a:ext>
            </a:extLst>
          </p:cNvPr>
          <p:cNvSpPr txBox="1"/>
          <p:nvPr/>
        </p:nvSpPr>
        <p:spPr>
          <a:xfrm>
            <a:off x="2075688" y="118873"/>
            <a:ext cx="7068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3600" b="1" dirty="0">
                <a:solidFill>
                  <a:srgbClr val="00B0F0"/>
                </a:solidFill>
                <a:latin typeface="Arial"/>
                <a:ea typeface="Calibri"/>
                <a:cs typeface="Times New Roman"/>
              </a:rPr>
              <a:t>                 </a:t>
            </a:r>
            <a:r>
              <a:rPr lang="en-IE" sz="3600" b="1" dirty="0">
                <a:solidFill>
                  <a:schemeClr val="tx2"/>
                </a:solidFill>
                <a:latin typeface="Arial"/>
                <a:ea typeface="Calibri"/>
                <a:cs typeface="Times New Roman"/>
              </a:rPr>
              <a:t>Mindfulness</a:t>
            </a:r>
            <a:r>
              <a:rPr lang="en-IE" sz="3600" b="1" dirty="0">
                <a:solidFill>
                  <a:srgbClr val="00B0F0"/>
                </a:solidFill>
                <a:latin typeface="Arial"/>
                <a:ea typeface="Calibri"/>
                <a:cs typeface="Times New Roman"/>
              </a:rPr>
              <a:t>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7590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DA90E6-5972-CC27-2E3B-6795965CC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6" descr="Diagram&#10;&#10;Description automatically generated">
            <a:extLst>
              <a:ext uri="{FF2B5EF4-FFF2-40B4-BE49-F238E27FC236}">
                <a16:creationId xmlns:a16="http://schemas.microsoft.com/office/drawing/2014/main" id="{355898DD-BF15-D1F4-1C27-F86EEF6D2F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1" r="-2" b="-2"/>
          <a:stretch>
            <a:fillRect/>
          </a:stretch>
        </p:blipFill>
        <p:spPr>
          <a:xfrm>
            <a:off x="2503714" y="956306"/>
            <a:ext cx="7282543" cy="5012834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58238C-5AB9-C5D2-5440-C13CFD93D843}"/>
              </a:ext>
            </a:extLst>
          </p:cNvPr>
          <p:cNvSpPr txBox="1"/>
          <p:nvPr/>
        </p:nvSpPr>
        <p:spPr>
          <a:xfrm>
            <a:off x="2761488" y="67446"/>
            <a:ext cx="68305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chemeClr val="tx1">
                    <a:lumMod val="85000"/>
                    <a:lumOff val="15000"/>
                  </a:schemeClr>
                </a:solidFill>
                <a:cs typeface="Calibri"/>
              </a:rPr>
              <a:t>Neuroscience of Survival Brain Training</a:t>
            </a:r>
            <a:endParaRPr lang="en-I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6C738-ED98-34AF-8C29-62DAD665FFCB}"/>
              </a:ext>
            </a:extLst>
          </p:cNvPr>
          <p:cNvSpPr txBox="1"/>
          <p:nvPr/>
        </p:nvSpPr>
        <p:spPr>
          <a:xfrm>
            <a:off x="5947" y="4973043"/>
            <a:ext cx="375223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en-IE" sz="1500" dirty="0">
                <a:latin typeface="Calibri" panose="020F0502020204030204" pitchFamily="34" charset="0"/>
                <a:ea typeface="Calibri" panose="020F0502020204030204" pitchFamily="34" charset="0"/>
              </a:rPr>
              <a:t>Source: </a:t>
            </a:r>
            <a:endParaRPr lang="en-IE" sz="15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7E20F6-982F-9CFB-3513-A3AA0343659F}"/>
              </a:ext>
            </a:extLst>
          </p:cNvPr>
          <p:cNvSpPr txBox="1"/>
          <p:nvPr/>
        </p:nvSpPr>
        <p:spPr>
          <a:xfrm>
            <a:off x="5947" y="5226577"/>
            <a:ext cx="913119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en-IE" sz="1500" dirty="0">
                <a:latin typeface="Calibri" panose="020F0502020204030204" pitchFamily="34" charset="0"/>
                <a:ea typeface="Calibri" panose="020F0502020204030204" pitchFamily="34" charset="0"/>
              </a:rPr>
              <a:t>Prof. Ian Robertson, Trinity College Dublin</a:t>
            </a:r>
            <a:endParaRPr lang="en-IE" sz="1500" dirty="0"/>
          </a:p>
        </p:txBody>
      </p:sp>
    </p:spTree>
    <p:extLst>
      <p:ext uri="{BB962C8B-B14F-4D97-AF65-F5344CB8AC3E}">
        <p14:creationId xmlns:p14="http://schemas.microsoft.com/office/powerpoint/2010/main" val="362963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93737C-6ED7-B36C-7997-644C3BABE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C0CA433-AB24-DD51-D797-C0930FD8F3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686014"/>
              </p:ext>
            </p:extLst>
          </p:nvPr>
        </p:nvGraphicFramePr>
        <p:xfrm>
          <a:off x="1298448" y="1060704"/>
          <a:ext cx="9738359" cy="5076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2B77B66-D0F8-D86B-1915-2754461E4755}"/>
              </a:ext>
            </a:extLst>
          </p:cNvPr>
          <p:cNvSpPr txBox="1"/>
          <p:nvPr/>
        </p:nvSpPr>
        <p:spPr>
          <a:xfrm>
            <a:off x="3694176" y="419607"/>
            <a:ext cx="6681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4400" dirty="0">
                <a:solidFill>
                  <a:schemeClr val="tx2"/>
                </a:solidFill>
              </a:rPr>
              <a:t>Widening the Window</a:t>
            </a:r>
          </a:p>
        </p:txBody>
      </p:sp>
    </p:spTree>
    <p:extLst>
      <p:ext uri="{BB962C8B-B14F-4D97-AF65-F5344CB8AC3E}">
        <p14:creationId xmlns:p14="http://schemas.microsoft.com/office/powerpoint/2010/main" val="147452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1667F-6731-6593-CD82-3D43E5314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1726A7-F587-EE0C-5FCB-9661EC039377}"/>
              </a:ext>
            </a:extLst>
          </p:cNvPr>
          <p:cNvSpPr txBox="1">
            <a:spLocks/>
          </p:cNvSpPr>
          <p:nvPr/>
        </p:nvSpPr>
        <p:spPr>
          <a:xfrm>
            <a:off x="630936" y="2660904"/>
            <a:ext cx="4818888" cy="35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 Some thinking traps can intensify stress: catastrophizing/emotional reasoning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 Take them to be reality (flooded) 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 We can become fused with our thoughts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 Struggle to take in other information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/>
              <a:t> Hands as Thoughts Metaphor</a:t>
            </a:r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875BE64D-C907-8D53-73A6-BAAD13A54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699516"/>
            <a:ext cx="5458968" cy="5458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A9725-21CA-D93A-F0D2-8701EA008562}"/>
              </a:ext>
            </a:extLst>
          </p:cNvPr>
          <p:cNvSpPr txBox="1"/>
          <p:nvPr/>
        </p:nvSpPr>
        <p:spPr>
          <a:xfrm>
            <a:off x="643278" y="940213"/>
            <a:ext cx="8604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solidFill>
                  <a:schemeClr val="tx2"/>
                </a:solidFill>
                <a:latin typeface="Arial"/>
                <a:ea typeface="Calibri"/>
                <a:cs typeface="Times New Roman"/>
              </a:rPr>
              <a:t>Stress &amp; Thoughts</a:t>
            </a:r>
            <a:endParaRPr lang="en-IE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6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0D6E3E-0CCF-3181-B37A-4E60D5A42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2681C4-3679-D6EC-0EBC-F8D854FF11AD}"/>
              </a:ext>
            </a:extLst>
          </p:cNvPr>
          <p:cNvSpPr txBox="1"/>
          <p:nvPr/>
        </p:nvSpPr>
        <p:spPr>
          <a:xfrm>
            <a:off x="905256" y="2331720"/>
            <a:ext cx="6245352" cy="3755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S</a:t>
            </a:r>
            <a:r>
              <a:rPr lang="en-GB" sz="2000" dirty="0">
                <a:latin typeface="Arial"/>
                <a:ea typeface="Calibri"/>
                <a:cs typeface="Times New Roman"/>
              </a:rPr>
              <a:t>tep Back from the situation, in your mind. Don’t act immediately or automatically.  Pause.</a:t>
            </a:r>
            <a:endParaRPr lang="en-IE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T</a:t>
            </a:r>
            <a:r>
              <a:rPr lang="en-GB" sz="2000" dirty="0">
                <a:latin typeface="Arial"/>
                <a:ea typeface="Calibri"/>
                <a:cs typeface="Times New Roman"/>
              </a:rPr>
              <a:t>ake a Breath.</a:t>
            </a:r>
            <a:endParaRPr lang="en-IE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O</a:t>
            </a:r>
            <a:r>
              <a:rPr lang="en-GB" sz="2000" dirty="0">
                <a:latin typeface="Arial"/>
                <a:ea typeface="Calibri"/>
                <a:cs typeface="Times New Roman"/>
              </a:rPr>
              <a:t>bserve. What am I thinking and feeling? Are the thoughts accurate or inaccurate?  Helpful or unhelpful?</a:t>
            </a:r>
            <a:endParaRPr lang="en-IE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solidFill>
                  <a:srgbClr val="FF0000"/>
                </a:solidFill>
                <a:latin typeface="Arial"/>
                <a:ea typeface="Calibri"/>
                <a:cs typeface="Times New Roman"/>
              </a:rPr>
              <a:t>P</a:t>
            </a:r>
            <a:r>
              <a:rPr lang="en-GB" sz="2000" dirty="0">
                <a:latin typeface="Arial"/>
                <a:ea typeface="Calibri"/>
                <a:cs typeface="Times New Roman"/>
              </a:rPr>
              <a:t>ull Back - Put in some Perspective.</a:t>
            </a:r>
            <a:endParaRPr lang="en-IE" sz="20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5273B8-A75F-CDF4-1BBC-C7511F0D334C}"/>
              </a:ext>
            </a:extLst>
          </p:cNvPr>
          <p:cNvSpPr txBox="1"/>
          <p:nvPr/>
        </p:nvSpPr>
        <p:spPr>
          <a:xfrm>
            <a:off x="1069848" y="940500"/>
            <a:ext cx="6681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solidFill>
                  <a:schemeClr val="tx2"/>
                </a:solidFill>
                <a:latin typeface="Arial"/>
                <a:ea typeface="+mj-ea"/>
                <a:cs typeface="Times New Roman"/>
              </a:rPr>
              <a:t>Thought </a:t>
            </a:r>
            <a:r>
              <a:rPr lang="en-IE" sz="2800" b="1" dirty="0">
                <a:solidFill>
                  <a:schemeClr val="tx2"/>
                </a:solidFill>
                <a:latin typeface="Arial"/>
                <a:cs typeface="Times New Roman"/>
              </a:rPr>
              <a:t>Diffusion</a:t>
            </a:r>
            <a:endParaRPr lang="en-IE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047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1409700"/>
            <a:ext cx="10858500" cy="4924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38212" y="5295900"/>
            <a:ext cx="10315575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sz="1500" b="0" i="1" u="none">
                <a:solidFill>
                  <a:srgbClr val="0F172A"/>
                </a:solidFill>
                <a:latin typeface="DM Sans"/>
              </a:rPr>
              <a:t>A balanced lifestyle structure is essential for wellbeing. Refuel across all areas rather than letting academic work consume your entire pie.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The Life Balance Pie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538412"/>
            <a:ext cx="3467100" cy="2667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450" y="2538412"/>
            <a:ext cx="3467100" cy="2667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150" y="2538412"/>
            <a:ext cx="3467100" cy="2667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" y="2871787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75" y="3595687"/>
            <a:ext cx="3140392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1. Say What You See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75" y="4005262"/>
            <a:ext cx="29908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State objective facts clearly.</a:t>
            </a:r>
            <a:r>
              <a:t>
</a:t>
            </a:r>
            <a:r>
              <a:rPr sz="1350" b="0" i="1" u="none">
                <a:solidFill>
                  <a:srgbClr val="0A6C53"/>
                </a:solidFill>
                <a:latin typeface="DM Sans"/>
              </a:rPr>
              <a:t>"You're asking me to take on an extra project next semester."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575" y="2871787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0575" y="3595687"/>
            <a:ext cx="3140392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2. Say What You Feel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0575" y="4005262"/>
            <a:ext cx="29908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Express direct personal impact.</a:t>
            </a:r>
            <a:r>
              <a:t>
</a:t>
            </a:r>
            <a:r>
              <a:rPr sz="1350" b="0" i="1" u="none">
                <a:solidFill>
                  <a:srgbClr val="0A6C53"/>
                </a:solidFill>
                <a:latin typeface="DM Sans"/>
              </a:rPr>
              <a:t>"I am worried this might impact my core deliverables."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275" y="2871787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96275" y="3595687"/>
            <a:ext cx="3140392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3865"/>
                </a:solidFill>
                <a:latin typeface="Merriweather"/>
              </a:rPr>
              <a:t>3. Say What You Need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6275" y="4005262"/>
            <a:ext cx="29908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1E293B"/>
                </a:solidFill>
                <a:latin typeface="DM Sans"/>
              </a:rPr>
              <a:t>Provide a constructive takeaway.</a:t>
            </a:r>
            <a:r>
              <a:t>
</a:t>
            </a:r>
            <a:r>
              <a:rPr sz="1350" b="0" i="1" u="none">
                <a:solidFill>
                  <a:srgbClr val="0A6C53"/>
                </a:solidFill>
                <a:latin typeface="DM Sans"/>
              </a:rPr>
              <a:t>"Can we review duties to ensure I can fit everything in?"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175" y="3005137"/>
            <a:ext cx="304800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3925" y="3005137"/>
            <a:ext cx="266700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9625" y="3005137"/>
            <a:ext cx="266700" cy="2667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Assertive Communication Framework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D6F766-0AF1-FE70-867B-D49A3EA7D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238373-80CE-86A1-1A68-EFBA5ED2D1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876"/>
          <a:stretch/>
        </p:blipFill>
        <p:spPr>
          <a:xfrm>
            <a:off x="2786131" y="643467"/>
            <a:ext cx="661973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1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46BF4-7260-C6DA-EF8B-8F750F780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35A9A6-E2C6-A4C6-8197-395EE179B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cs typeface="Calibri Light"/>
              </a:rPr>
              <a:t>The “Inner Critic”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D651D-EB5B-B531-F4F5-149509FF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2" y="2194102"/>
            <a:ext cx="4121604" cy="3908586"/>
          </a:xfrm>
        </p:spPr>
        <p:txBody>
          <a:bodyPr vert="horz" lIns="68580" tIns="34290" rIns="68580" bIns="34290" rtlCol="0">
            <a:normAutofit/>
          </a:bodyPr>
          <a:lstStyle/>
          <a:p>
            <a:pPr marL="0" indent="0">
              <a:buNone/>
            </a:pPr>
            <a:br>
              <a:rPr lang="en-US" sz="2000" b="1" dirty="0"/>
            </a:br>
            <a:br>
              <a:rPr lang="en-US" sz="2000" b="1" dirty="0"/>
            </a:br>
            <a:br>
              <a:rPr lang="en-IE" sz="2000" b="1" dirty="0"/>
            </a:br>
            <a:r>
              <a:rPr lang="en-US" sz="2000" b="1" dirty="0"/>
              <a:t>How do I feel when I speak to myself this way?</a:t>
            </a:r>
            <a:br>
              <a:rPr lang="en-IE" sz="2000" b="1" dirty="0"/>
            </a:br>
            <a:br>
              <a:rPr lang="en-IE" sz="2000" b="1" dirty="0"/>
            </a:br>
            <a:r>
              <a:rPr lang="en-US" sz="2000" b="1" dirty="0"/>
              <a:t>What does it cost me?</a:t>
            </a:r>
            <a:br>
              <a:rPr lang="en-IE" sz="2000" b="1" dirty="0"/>
            </a:br>
            <a:br>
              <a:rPr lang="en-IE" sz="2000" b="1" dirty="0"/>
            </a:br>
            <a:r>
              <a:rPr lang="en-US" sz="2000" b="1" dirty="0"/>
              <a:t>What do I fear would happen if I let it go?</a:t>
            </a:r>
            <a:endParaRPr lang="en-US" sz="2000" b="1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E5D1A92-B8D0-EFF4-C7EE-C6DA349707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2"/>
          <a:stretch>
            <a:fillRect/>
          </a:stretch>
        </p:blipFill>
        <p:spPr>
          <a:xfrm>
            <a:off x="4974416" y="-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5546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FB4181-B205-43BC-8ABA-6566D600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cs typeface="Calibri Light"/>
              </a:rPr>
              <a:t>The “Inner Critic”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2060E-D3B3-4485-8B76-48E5B62AF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 vert="horz" lIns="68580" tIns="34290" rIns="68580" bIns="34290" rtlCol="0">
            <a:normAutofit/>
          </a:bodyPr>
          <a:lstStyle/>
          <a:p>
            <a:pPr marL="0" indent="0">
              <a:buNone/>
            </a:pPr>
            <a:endParaRPr lang="en-US" sz="20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 dirty="0">
              <a:ea typeface="Calibri"/>
              <a:cs typeface="Calibri"/>
            </a:endParaRPr>
          </a:p>
          <a:p>
            <a:r>
              <a:rPr lang="en-US" sz="2000" dirty="0">
                <a:cs typeface="Calibri"/>
              </a:rPr>
              <a:t>What does it sound like when you beat yourself up?</a:t>
            </a:r>
          </a:p>
          <a:p>
            <a:pPr marL="0" indent="0">
              <a:buNone/>
            </a:pPr>
            <a:endParaRPr lang="en-US" sz="2000" dirty="0">
              <a:cs typeface="Calibri"/>
            </a:endParaRPr>
          </a:p>
          <a:p>
            <a:r>
              <a:rPr lang="en-US" sz="2000" dirty="0">
                <a:cs typeface="Calibri"/>
              </a:rPr>
              <a:t>Imagine that self-critic stepping outside of you – personify it </a:t>
            </a:r>
            <a:r>
              <a:rPr lang="en-US" sz="2000" i="1" dirty="0">
                <a:cs typeface="Calibri"/>
              </a:rPr>
              <a:t>(mentalizing = down-regulating)</a:t>
            </a:r>
            <a:endParaRPr lang="en-US" sz="2000" i="1" dirty="0">
              <a:ea typeface="Calibri"/>
              <a:cs typeface="Calibri"/>
            </a:endParaRPr>
          </a:p>
          <a:p>
            <a:endParaRPr lang="en-US" sz="2000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0C57094-1498-5C18-7412-D82CF19B2B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2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74886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9965BD-CF34-2710-0149-098D3B48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82626B-A575-1399-4897-16D952D65A8F}"/>
              </a:ext>
            </a:extLst>
          </p:cNvPr>
          <p:cNvSpPr txBox="1"/>
          <p:nvPr/>
        </p:nvSpPr>
        <p:spPr>
          <a:xfrm>
            <a:off x="804672" y="1536174"/>
            <a:ext cx="96377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a typeface="+mn-lt"/>
                <a:cs typeface="+mn-lt"/>
              </a:rPr>
              <a:t>Step 1:</a:t>
            </a:r>
            <a:r>
              <a:rPr lang="en-US" sz="2400" b="0" dirty="0">
                <a:ea typeface="+mn-lt"/>
                <a:cs typeface="+mn-lt"/>
              </a:rPr>
              <a:t> Notice when you are being self-critical. Whenever you’re feeling bad about something, think about what you’ve just said to yourself. Try to be as accurate as possible, noting your inner speech verbatim. </a:t>
            </a:r>
          </a:p>
          <a:p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Step 2:</a:t>
            </a:r>
            <a:r>
              <a:rPr lang="en-US" sz="2400" b="0" dirty="0">
                <a:ea typeface="+mn-lt"/>
                <a:cs typeface="+mn-lt"/>
              </a:rPr>
              <a:t> Make an active effort to soften the self-critical voice with compassion rather than self-judgment </a:t>
            </a:r>
          </a:p>
          <a:p>
            <a:endParaRPr lang="en-US" sz="2400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Step 3:</a:t>
            </a:r>
            <a:r>
              <a:rPr lang="en-US" sz="2400" b="0" dirty="0">
                <a:ea typeface="+mn-lt"/>
                <a:cs typeface="+mn-lt"/>
              </a:rPr>
              <a:t> Reframe the observations made by your inner critic in a friendly, positive way.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19B28-DEF1-7B08-A504-7548ED811C28}"/>
              </a:ext>
            </a:extLst>
          </p:cNvPr>
          <p:cNvSpPr txBox="1"/>
          <p:nvPr/>
        </p:nvSpPr>
        <p:spPr>
          <a:xfrm>
            <a:off x="2368296" y="402336"/>
            <a:ext cx="6773418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E" sz="3450" b="1" i="0" u="none" dirty="0">
                <a:solidFill>
                  <a:srgbClr val="003865"/>
                </a:solidFill>
                <a:latin typeface="Merriweather"/>
              </a:rPr>
              <a:t>Softening the Inner Critic</a:t>
            </a:r>
          </a:p>
        </p:txBody>
      </p:sp>
    </p:spTree>
    <p:extLst>
      <p:ext uri="{BB962C8B-B14F-4D97-AF65-F5344CB8AC3E}">
        <p14:creationId xmlns:p14="http://schemas.microsoft.com/office/powerpoint/2010/main" val="2042015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D9D9D-B07A-F3A3-A162-894E301D9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8BBC61-4072-CAEC-F9A4-E25E7B292AE2}"/>
              </a:ext>
            </a:extLst>
          </p:cNvPr>
          <p:cNvSpPr txBox="1"/>
          <p:nvPr/>
        </p:nvSpPr>
        <p:spPr>
          <a:xfrm>
            <a:off x="804672" y="1536174"/>
            <a:ext cx="10817352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400" dirty="0">
                <a:cs typeface="Calibri"/>
              </a:rPr>
              <a:t>How do you respond to a close friend who feels bad about him or herself or is really struggling in some way (when you are at your best)? </a:t>
            </a:r>
          </a:p>
          <a:p>
            <a:endParaRPr lang="en-US" sz="24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cs typeface="Calibri"/>
              </a:rPr>
              <a:t>How do you typically respond to yourself in when you feel bad? </a:t>
            </a:r>
          </a:p>
          <a:p>
            <a:endParaRPr lang="en-US" sz="24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cs typeface="Calibri"/>
              </a:rPr>
              <a:t>What's the difference? Why? What factors or fears lead you to treat yourself and others so differently?</a:t>
            </a:r>
          </a:p>
          <a:p>
            <a:endParaRPr lang="en-US" sz="2400" dirty="0"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2400" dirty="0">
                <a:cs typeface="Calibri"/>
              </a:rPr>
              <a:t>Write down how you think things might change if you responded to yourself in the same way you typically respond to a close friend when you’re suffering.</a:t>
            </a:r>
          </a:p>
          <a:p>
            <a:pPr marL="285750" indent="-285750">
              <a:buFont typeface="Arial,Sans-Serif"/>
              <a:buChar char="•"/>
            </a:pPr>
            <a:endParaRPr lang="en-US" sz="2400" dirty="0">
              <a:ea typeface="+mn-lt"/>
              <a:cs typeface="+mn-lt"/>
            </a:endParaRPr>
          </a:p>
          <a:p>
            <a:pPr algn="ctr"/>
            <a:r>
              <a:rPr lang="en-US" sz="2000" i="1" dirty="0">
                <a:cs typeface="Calibri"/>
              </a:rPr>
              <a:t>Source: Dr. Kristin Neff, Self-compassion.org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7E6AA6-9060-DEAE-AE3C-49A07BC9888C}"/>
              </a:ext>
            </a:extLst>
          </p:cNvPr>
          <p:cNvSpPr txBox="1"/>
          <p:nvPr/>
        </p:nvSpPr>
        <p:spPr>
          <a:xfrm>
            <a:off x="1874520" y="109728"/>
            <a:ext cx="7406640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IE" sz="3450" b="1" i="0" u="none" dirty="0">
              <a:solidFill>
                <a:srgbClr val="003865"/>
              </a:solidFill>
              <a:latin typeface="Merriweather"/>
            </a:endParaRPr>
          </a:p>
          <a:p>
            <a:r>
              <a:rPr lang="en-US" sz="2400" b="1" dirty="0">
                <a:solidFill>
                  <a:schemeClr val="tx2"/>
                </a:solidFill>
              </a:rPr>
              <a:t>On a sheet of paper and answer the following questions:</a:t>
            </a:r>
            <a:endParaRPr lang="en-IE" sz="2400" b="1" i="0" u="none" dirty="0">
              <a:solidFill>
                <a:schemeClr val="tx2"/>
              </a:solidFill>
              <a:latin typeface="Merriweath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968694-4730-7B38-584E-653E16062C7D}"/>
              </a:ext>
            </a:extLst>
          </p:cNvPr>
          <p:cNvSpPr txBox="1"/>
          <p:nvPr/>
        </p:nvSpPr>
        <p:spPr>
          <a:xfrm>
            <a:off x="2221992" y="45193"/>
            <a:ext cx="7059168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E" sz="3450" b="1" i="0" u="none" dirty="0">
                <a:solidFill>
                  <a:srgbClr val="003865"/>
                </a:solidFill>
                <a:latin typeface="Merriweather"/>
              </a:rPr>
              <a:t>  Softening the Inner Critic</a:t>
            </a:r>
          </a:p>
          <a:p>
            <a:pPr algn="l"/>
            <a:endParaRPr lang="en-IE" sz="3450" b="1" i="0" u="none" dirty="0">
              <a:solidFill>
                <a:srgbClr val="003865"/>
              </a:solidFill>
              <a:latin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470606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0700" y="2329606"/>
            <a:ext cx="9067800" cy="121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41"/>
              </a:lnSpc>
            </a:pPr>
            <a:r>
              <a:rPr sz="1575" b="1" i="0" u="none" dirty="0">
                <a:solidFill>
                  <a:srgbClr val="003865"/>
                </a:solidFill>
                <a:latin typeface="DM Sans"/>
              </a:rPr>
              <a:t>Befriend Imposter Syndrome:</a:t>
            </a:r>
            <a:r>
              <a:rPr sz="1575" b="0" i="0" u="none" dirty="0">
                <a:solidFill>
                  <a:srgbClr val="0F172A"/>
                </a:solidFill>
                <a:latin typeface="DM Sans"/>
              </a:rPr>
              <a:t> Accept perfectionism as a mindset to manage, not a standard to maintain.</a:t>
            </a:r>
            <a:endParaRPr lang="en-IE" sz="1575" b="0" i="0" u="none" dirty="0">
              <a:solidFill>
                <a:srgbClr val="0F172A"/>
              </a:solidFill>
              <a:latin typeface="DM Sans"/>
            </a:endParaRPr>
          </a:p>
          <a:p>
            <a:pPr algn="l">
              <a:lnSpc>
                <a:spcPts val="2441"/>
              </a:lnSpc>
            </a:pPr>
            <a:endParaRPr lang="en-IE" sz="1575" b="0" i="0" u="none" dirty="0">
              <a:solidFill>
                <a:srgbClr val="0F172A"/>
              </a:solidFill>
              <a:latin typeface="DM Sans"/>
            </a:endParaRPr>
          </a:p>
          <a:p>
            <a:pPr algn="l">
              <a:lnSpc>
                <a:spcPts val="2441"/>
              </a:lnSpc>
            </a:pPr>
            <a:endParaRPr sz="1575" b="0" i="0" u="none" dirty="0">
              <a:solidFill>
                <a:srgbClr val="0F172A"/>
              </a:solidFill>
              <a:latin typeface="DM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0700" y="2868215"/>
            <a:ext cx="9067800" cy="620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41"/>
              </a:lnSpc>
            </a:pPr>
            <a:r>
              <a:rPr sz="1575" b="1" i="0" u="none">
                <a:solidFill>
                  <a:srgbClr val="003865"/>
                </a:solidFill>
                <a:latin typeface="DM Sans"/>
              </a:rPr>
              <a:t>Reframe Setbacks:</a:t>
            </a:r>
            <a:r>
              <a:rPr sz="1575" b="0" i="0" u="none">
                <a:solidFill>
                  <a:srgbClr val="0F172A"/>
                </a:solidFill>
                <a:latin typeface="DM Sans"/>
              </a:rPr>
              <a:t> Failures are natural stepping stones in learning. Ask yourself: </a:t>
            </a:r>
            <a:r>
              <a:rPr sz="1575" b="0" i="1" u="none">
                <a:solidFill>
                  <a:srgbClr val="0F172A"/>
                </a:solidFill>
                <a:latin typeface="DM Sans"/>
              </a:rPr>
              <a:t>"What is the worst that can happen?"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0700" y="3716833"/>
            <a:ext cx="9067800" cy="121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41"/>
              </a:lnSpc>
            </a:pPr>
            <a:r>
              <a:rPr sz="1575" b="1" i="0" u="none" dirty="0">
                <a:solidFill>
                  <a:srgbClr val="003865"/>
                </a:solidFill>
                <a:latin typeface="DM Sans"/>
              </a:rPr>
              <a:t>Normalize 'Not Being OK':</a:t>
            </a:r>
            <a:r>
              <a:rPr sz="1575" b="0" i="0" u="none" dirty="0">
                <a:solidFill>
                  <a:srgbClr val="0F172A"/>
                </a:solidFill>
                <a:latin typeface="DM Sans"/>
              </a:rPr>
              <a:t> Conduct regular internal check-ins. The earlier you recognize distress, the easier it is to address.</a:t>
            </a:r>
            <a:endParaRPr lang="en-IE" sz="1575" b="0" i="0" u="none" dirty="0">
              <a:solidFill>
                <a:srgbClr val="0F172A"/>
              </a:solidFill>
              <a:latin typeface="DM Sans"/>
            </a:endParaRPr>
          </a:p>
          <a:p>
            <a:pPr algn="l">
              <a:lnSpc>
                <a:spcPts val="2441"/>
              </a:lnSpc>
            </a:pPr>
            <a:endParaRPr lang="en-IE" sz="1575" dirty="0">
              <a:solidFill>
                <a:srgbClr val="0F172A"/>
              </a:solidFill>
              <a:latin typeface="DM Sans"/>
            </a:endParaRPr>
          </a:p>
          <a:p>
            <a:pPr algn="l">
              <a:lnSpc>
                <a:spcPts val="2441"/>
              </a:lnSpc>
            </a:pPr>
            <a:endParaRPr sz="1575" b="0" i="0" u="none" dirty="0">
              <a:solidFill>
                <a:srgbClr val="0F172A"/>
              </a:solidFill>
              <a:latin typeface="DM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0700" y="4565451"/>
            <a:ext cx="9067800" cy="1211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41"/>
              </a:lnSpc>
            </a:pPr>
            <a:r>
              <a:rPr sz="1575" b="1" i="0" u="none" dirty="0">
                <a:solidFill>
                  <a:srgbClr val="003865"/>
                </a:solidFill>
                <a:latin typeface="DM Sans"/>
              </a:rPr>
              <a:t>Practice Daily Gratitude:</a:t>
            </a:r>
            <a:r>
              <a:rPr sz="1575" b="0" i="0" u="none" dirty="0">
                <a:solidFill>
                  <a:srgbClr val="0F172A"/>
                </a:solidFill>
                <a:latin typeface="DM Sans"/>
              </a:rPr>
              <a:t> Focus on and savor small achievements each day using simple tools like the 10-finger gratitude exercise.</a:t>
            </a:r>
            <a:endParaRPr lang="en-IE" sz="1575" b="0" i="0" u="none" dirty="0">
              <a:solidFill>
                <a:srgbClr val="0F172A"/>
              </a:solidFill>
              <a:latin typeface="DM Sans"/>
            </a:endParaRPr>
          </a:p>
          <a:p>
            <a:pPr>
              <a:lnSpc>
                <a:spcPts val="2441"/>
              </a:lnSpc>
            </a:pPr>
            <a:endParaRPr lang="en-GB" sz="1575" dirty="0">
              <a:solidFill>
                <a:srgbClr val="0F172A"/>
              </a:solidFill>
              <a:latin typeface="DM Sans"/>
            </a:endParaRPr>
          </a:p>
          <a:p>
            <a:pPr algn="l">
              <a:lnSpc>
                <a:spcPts val="2441"/>
              </a:lnSpc>
            </a:pPr>
            <a:endParaRPr lang="en-IE" sz="1575" dirty="0">
              <a:solidFill>
                <a:srgbClr val="0F172A"/>
              </a:solidFill>
              <a:latin typeface="DM Sans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358181"/>
            <a:ext cx="228600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896790"/>
            <a:ext cx="22860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745408"/>
            <a:ext cx="228600" cy="2476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594026"/>
            <a:ext cx="22860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Postgraduate &amp; Student Insights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9AA98-30A3-4E30-743B-5BCF11D2E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45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67444C48-5CB9-9CA9-DBF0-B2B344E74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886" y="643467"/>
            <a:ext cx="76842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26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270224"/>
            <a:ext cx="10858500" cy="3203227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160904"/>
              </p:ext>
            </p:extLst>
          </p:nvPr>
        </p:nvGraphicFramePr>
        <p:xfrm>
          <a:off x="676275" y="2279749"/>
          <a:ext cx="10839449" cy="3184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8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2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7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6835">
                <a:tc>
                  <a:txBody>
                    <a:bodyPr/>
                    <a:lstStyle/>
                    <a:p>
                      <a:pPr algn="l"/>
                      <a:r>
                        <a:rPr sz="1575" b="1" i="0" u="none">
                          <a:solidFill>
                            <a:srgbClr val="F8F6F0"/>
                          </a:solidFill>
                          <a:latin typeface="Merriweather"/>
                        </a:rPr>
                        <a:t>Support Service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75" b="1" i="0" u="none">
                          <a:solidFill>
                            <a:srgbClr val="F8F6F0"/>
                          </a:solidFill>
                          <a:latin typeface="Merriweather"/>
                        </a:rPr>
                        <a:t>Offerings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75" b="1" i="0" u="none">
                          <a:solidFill>
                            <a:srgbClr val="F8F6F0"/>
                          </a:solidFill>
                          <a:latin typeface="Merriweather"/>
                        </a:rPr>
                        <a:t>Contact / Info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38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835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0F172A"/>
                          </a:solidFill>
                          <a:latin typeface="DM Sans"/>
                        </a:rPr>
                        <a:t>Student Counselling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0F172A"/>
                          </a:solidFill>
                          <a:latin typeface="DM Sans"/>
                        </a:rPr>
                        <a:t>Free, confidential, brief individual counseling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0F172A"/>
                          </a:solidFill>
                          <a:latin typeface="DM Sans"/>
                        </a:rPr>
                        <a:t>student-counselling@tcd.ie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835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0F172A"/>
                          </a:solidFill>
                          <a:latin typeface="DM Sans"/>
                        </a:rPr>
                        <a:t>Learning Support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0F172A"/>
                          </a:solidFill>
                          <a:latin typeface="DM Sans"/>
                        </a:rPr>
                        <a:t>Academic skills, time management &amp; planning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0F172A"/>
                          </a:solidFill>
                          <a:latin typeface="DM Sans"/>
                        </a:rPr>
                        <a:t>student.learning@tcd.ie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835">
                <a:tc>
                  <a:txBody>
                    <a:bodyPr/>
                    <a:lstStyle/>
                    <a:p>
                      <a:pPr algn="l"/>
                      <a:r>
                        <a:rPr sz="1425" b="1" i="0" u="none">
                          <a:solidFill>
                            <a:srgbClr val="0F172A"/>
                          </a:solidFill>
                          <a:latin typeface="DM Sans"/>
                        </a:rPr>
                        <a:t>Health &amp; Disability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0F172A"/>
                          </a:solidFill>
                          <a:latin typeface="DM Sans"/>
                        </a:rPr>
                        <a:t>Medical health care and disability support services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0F172A"/>
                          </a:solidFill>
                          <a:latin typeface="DM Sans"/>
                        </a:rPr>
                        <a:t>College Health &amp; Disability Service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837">
                <a:tc>
                  <a:txBody>
                    <a:bodyPr/>
                    <a:lstStyle/>
                    <a:p>
                      <a:pPr algn="l"/>
                      <a:r>
                        <a:rPr lang="en-IE" sz="1425" b="1" i="0" u="none" dirty="0">
                          <a:solidFill>
                            <a:srgbClr val="0F172A"/>
                          </a:solidFill>
                          <a:latin typeface="DM Sans"/>
                        </a:rPr>
                        <a:t>Out of Hours / Crisis</a:t>
                      </a:r>
                      <a:endParaRPr sz="1425" b="1" i="0" u="none" dirty="0">
                        <a:solidFill>
                          <a:srgbClr val="0F172A"/>
                        </a:solidFill>
                        <a:latin typeface="DM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 dirty="0">
                          <a:solidFill>
                            <a:srgbClr val="0F172A"/>
                          </a:solidFill>
                          <a:latin typeface="DM Sans"/>
                        </a:rPr>
                        <a:t>24/7 Helpline, Samaritans, 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 dirty="0">
                          <a:solidFill>
                            <a:srgbClr val="0F172A"/>
                          </a:solidFill>
                          <a:latin typeface="DM Sans"/>
                        </a:rPr>
                        <a:t>Tel: 1800 793 793 / 116 123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76275" y="2927895"/>
            <a:ext cx="2388989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065264" y="2927895"/>
            <a:ext cx="4932908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998172" y="2927895"/>
            <a:ext cx="3517552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76275" y="3560712"/>
            <a:ext cx="2388989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065264" y="3560712"/>
            <a:ext cx="4932908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998172" y="3560712"/>
            <a:ext cx="3517552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76275" y="4193530"/>
            <a:ext cx="2388989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065264" y="4193530"/>
            <a:ext cx="4932908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98172" y="4193530"/>
            <a:ext cx="3517552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76275" y="4826347"/>
            <a:ext cx="2388989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65264" y="4826347"/>
            <a:ext cx="4932908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998172" y="4826347"/>
            <a:ext cx="3517552" cy="9525"/>
          </a:xfrm>
          <a:prstGeom prst="rect">
            <a:avLst/>
          </a:prstGeom>
          <a:solidFill>
            <a:srgbClr val="E2DC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6750" y="523875"/>
            <a:ext cx="114014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>
                <a:solidFill>
                  <a:srgbClr val="003865"/>
                </a:solidFill>
                <a:latin typeface="Merriweather"/>
              </a:rPr>
              <a:t>Trinity College Support Services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                   Out of Hours 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B4B077-01DB-49F0-9D26-412EB34D1543}"/>
              </a:ext>
            </a:extLst>
          </p:cNvPr>
          <p:cNvSpPr txBox="1"/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en-US" sz="800" b="1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A062CB-C12C-49EE-A2BD-1DDEBA0C51DC}"/>
              </a:ext>
            </a:extLst>
          </p:cNvPr>
          <p:cNvSpPr/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</a:rPr>
              <a:t>Niteline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www.niteline.ie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Tel: 1800 793 793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en-US" sz="2400" b="1" dirty="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en-US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10A483-CD2F-4AC6-84BB-8EF957A48757}"/>
              </a:ext>
            </a:extLst>
          </p:cNvPr>
          <p:cNvSpPr txBox="1"/>
          <p:nvPr/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2400" b="1" kern="120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Crisis Text Line: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59BA18-711E-4ED9-A9FF-52D8A3990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5" y="2943039"/>
            <a:ext cx="4041775" cy="241496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031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A135288-F6DC-41EC-A995-7C1473A2F86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>
              <a:spcAft>
                <a:spcPts val="600"/>
              </a:spcAft>
            </a:pPr>
            <a:r>
              <a:rPr lang="en-US" sz="4400" kern="1200" dirty="0">
                <a:latin typeface="+mj-lt"/>
                <a:ea typeface="+mj-ea"/>
                <a:cs typeface="+mj-cs"/>
              </a:rPr>
              <a:t>                     Other Trinity Supports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2520347"/>
            <a:ext cx="4038600" cy="268566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/>
              <a:t>College Health Service 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/>
              <a:t>Trinity Disability Service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/>
              <a:t>Chaplaincy: 01</a:t>
            </a:r>
            <a:r>
              <a:rPr lang="en-US" altLang="en-US" sz="2800" b="1"/>
              <a:t> 896 1260/1901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/>
              <a:t>Trinity Sport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n-US" sz="2800" b="1"/>
              <a:t>Your Academic Tutor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en-US" sz="280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15872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ED2ADD-1316-6873-9D59-57F6F9B2A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4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C4192C-085B-847A-5879-207DE9230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236" y="643467"/>
            <a:ext cx="39415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65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47CA12-7745-00C5-CF4E-1BB7C8F87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A0656BD-BB15-C7F0-675A-064795665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C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8415F1-8841-3A54-4B3F-60E21267A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EE4BE9-06CD-7CB8-73DC-88F2E8AB1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236" y="643467"/>
            <a:ext cx="394152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40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7EB8C-7FF2-43E5-93BA-BDC5249FF4F4}"/>
              </a:ext>
            </a:extLst>
          </p:cNvPr>
          <p:cNvSpPr txBox="1">
            <a:spLocks/>
          </p:cNvSpPr>
          <p:nvPr/>
        </p:nvSpPr>
        <p:spPr>
          <a:xfrm>
            <a:off x="1001684" y="170412"/>
            <a:ext cx="10178934" cy="13287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Free Brain Training Resources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637D6-94B2-431D-9211-7B8C15BD07DF}"/>
              </a:ext>
            </a:extLst>
          </p:cNvPr>
          <p:cNvSpPr txBox="1"/>
          <p:nvPr/>
        </p:nvSpPr>
        <p:spPr>
          <a:xfrm>
            <a:off x="1001684" y="1670857"/>
            <a:ext cx="10178934" cy="557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https://www.tcd.ie/Student_Counselling/self-help/audio/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C609B5-EE3C-4F2A-92FC-BB51E4100B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30" b="3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4B1DB3-D17D-4A3D-9A9E-252207EE8A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088" b="-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90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76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7240" y="1938529"/>
            <a:ext cx="10949178" cy="7758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022"/>
              </a:lnSpc>
            </a:pPr>
            <a:r>
              <a:rPr sz="2800" b="0" i="0" u="none" dirty="0">
                <a:solidFill>
                  <a:srgbClr val="0A6C53"/>
                </a:solidFill>
                <a:latin typeface="DM Sans"/>
              </a:rPr>
              <a:t>"</a:t>
            </a:r>
            <a:r>
              <a:rPr sz="2800" b="1" i="0" u="none" dirty="0">
                <a:solidFill>
                  <a:schemeClr val="tx2"/>
                </a:solidFill>
                <a:latin typeface="DM Sans"/>
              </a:rPr>
              <a:t>What is one way you would like to commit to looking after yourself today?"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9651" y="4459238"/>
            <a:ext cx="3724275" cy="3045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92"/>
              </a:lnSpc>
            </a:pPr>
            <a:r>
              <a:rPr lang="en-IE" sz="2800" b="1" i="0" u="none" dirty="0">
                <a:solidFill>
                  <a:srgbClr val="0A6C53"/>
                </a:solidFill>
                <a:latin typeface="DM Sans" pitchFamily="2" charset="0"/>
              </a:rPr>
              <a:t>(</a:t>
            </a:r>
            <a:r>
              <a:rPr lang="en-IE" sz="2800" b="1" i="0" u="none" dirty="0">
                <a:solidFill>
                  <a:schemeClr val="tx2"/>
                </a:solidFill>
                <a:latin typeface="DM Sans" pitchFamily="2" charset="0"/>
              </a:rPr>
              <a:t>Write it down. </a:t>
            </a:r>
            <a:r>
              <a:rPr lang="en-IE" sz="2800" b="1" dirty="0">
                <a:solidFill>
                  <a:srgbClr val="0A6C53"/>
                </a:solidFill>
                <a:latin typeface="DM Sans" pitchFamily="2" charset="0"/>
              </a:rPr>
              <a:t>)</a:t>
            </a:r>
            <a:endParaRPr sz="2800" b="1" i="0" u="none" dirty="0">
              <a:solidFill>
                <a:srgbClr val="0A6C53"/>
              </a:solidFill>
              <a:latin typeface="DM Sans" pitchFamily="2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AC3064-7235-50E6-2056-C67C95B8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2408BEA0-6322-F13E-5DA7-AF9BBFFE9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762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B6309EB1-D180-5504-40E9-DDCB06D4C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776" y="3200400"/>
            <a:ext cx="6059048" cy="27758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BA9D08-B094-C5B5-A455-5BC7477A8CE6}"/>
              </a:ext>
            </a:extLst>
          </p:cNvPr>
          <p:cNvSpPr txBox="1"/>
          <p:nvPr/>
        </p:nvSpPr>
        <p:spPr>
          <a:xfrm>
            <a:off x="466344" y="987552"/>
            <a:ext cx="11330368" cy="7848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100" b="1" i="0" u="none" dirty="0">
                <a:solidFill>
                  <a:srgbClr val="003865"/>
                </a:solidFill>
                <a:latin typeface="Merriweather"/>
              </a:rPr>
              <a:t>Thank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43CF6-8188-EC1B-DC2B-8B33F82D3D97}"/>
              </a:ext>
            </a:extLst>
          </p:cNvPr>
          <p:cNvSpPr txBox="1"/>
          <p:nvPr/>
        </p:nvSpPr>
        <p:spPr>
          <a:xfrm>
            <a:off x="576072" y="2084833"/>
            <a:ext cx="10949178" cy="3599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022"/>
              </a:lnSpc>
            </a:pPr>
            <a:r>
              <a:rPr sz="1950" b="0" i="0" u="none" dirty="0">
                <a:solidFill>
                  <a:srgbClr val="0A6C53"/>
                </a:solidFill>
                <a:latin typeface="DM Sans"/>
              </a:rPr>
              <a:t>"</a:t>
            </a:r>
            <a:endParaRPr sz="2800" b="1" i="0" u="none" dirty="0">
              <a:solidFill>
                <a:srgbClr val="0A6C53"/>
              </a:solidFill>
              <a:latin typeface="DM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C48357-B273-6AD9-3D1B-11BF353AE5E1}"/>
              </a:ext>
            </a:extLst>
          </p:cNvPr>
          <p:cNvSpPr txBox="1"/>
          <p:nvPr/>
        </p:nvSpPr>
        <p:spPr>
          <a:xfrm>
            <a:off x="3858768" y="3936205"/>
            <a:ext cx="4099369" cy="13054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sz="1650" b="1" i="0" u="none" dirty="0">
                <a:solidFill>
                  <a:srgbClr val="003865"/>
                </a:solidFill>
                <a:latin typeface="Merriweather"/>
              </a:rPr>
              <a:t>Trinity Student Counselling Service</a:t>
            </a:r>
            <a:endParaRPr lang="en-IE" sz="1650" b="1" i="0" u="none" dirty="0">
              <a:solidFill>
                <a:srgbClr val="003865"/>
              </a:solidFill>
              <a:latin typeface="Merriweather"/>
            </a:endParaRPr>
          </a:p>
          <a:p>
            <a:pPr algn="ctr">
              <a:lnSpc>
                <a:spcPts val="2557"/>
              </a:lnSpc>
            </a:pPr>
            <a:endParaRPr lang="en-IE" sz="1650" b="1" dirty="0">
              <a:solidFill>
                <a:srgbClr val="003865"/>
              </a:solidFill>
              <a:latin typeface="Merriweather"/>
            </a:endParaRPr>
          </a:p>
          <a:p>
            <a:pPr algn="ctr">
              <a:lnSpc>
                <a:spcPts val="2557"/>
              </a:lnSpc>
            </a:pPr>
            <a:r>
              <a:rPr lang="en-IE" b="1" dirty="0">
                <a:solidFill>
                  <a:schemeClr val="tx2"/>
                </a:solidFill>
              </a:rPr>
              <a:t>Free, Confidential (brief) Counselling</a:t>
            </a:r>
          </a:p>
          <a:p>
            <a:pPr algn="ctr">
              <a:lnSpc>
                <a:spcPts val="2557"/>
              </a:lnSpc>
            </a:pPr>
            <a:endParaRPr sz="1650" b="1" i="0" u="none" dirty="0">
              <a:solidFill>
                <a:srgbClr val="003865"/>
              </a:solidFill>
              <a:latin typeface="Merriweathe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43FE46-5EA6-C206-E54B-11B6FB9D59AE}"/>
              </a:ext>
            </a:extLst>
          </p:cNvPr>
          <p:cNvSpPr txBox="1"/>
          <p:nvPr/>
        </p:nvSpPr>
        <p:spPr>
          <a:xfrm>
            <a:off x="4114800" y="4315968"/>
            <a:ext cx="4218431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E" sz="1400" b="1" dirty="0">
                <a:solidFill>
                  <a:schemeClr val="tx2"/>
                </a:solidFill>
              </a:rPr>
              <a:t>To inquire, email: </a:t>
            </a:r>
            <a:r>
              <a:rPr lang="en-IE" sz="1400" b="1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student-counselling@tcd.ie</a:t>
            </a:r>
            <a:r>
              <a:rPr lang="en-IE" sz="1400" b="1" dirty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882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1285</Words>
  <Application>Microsoft Office PowerPoint</Application>
  <PresentationFormat>Widescreen</PresentationFormat>
  <Paragraphs>172</Paragraphs>
  <Slides>30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Arial</vt:lpstr>
      <vt:lpstr>Arial,Sans-Serif</vt:lpstr>
      <vt:lpstr>Calibri</vt:lpstr>
      <vt:lpstr>Calibri Light</vt:lpstr>
      <vt:lpstr>DM Sans</vt:lpstr>
      <vt:lpstr>DM Sans Medium</vt:lpstr>
      <vt:lpstr>Merriweather</vt:lpstr>
      <vt:lpstr>Office Theme</vt:lpstr>
      <vt:lpstr>Developing resilience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“Inner Critic”</vt:lpstr>
      <vt:lpstr>The “Inner Critic”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Out of Hours 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Joanna Kesicka</cp:lastModifiedBy>
  <cp:revision>5</cp:revision>
  <dcterms:created xsi:type="dcterms:W3CDTF">2013-01-27T09:14:16Z</dcterms:created>
  <dcterms:modified xsi:type="dcterms:W3CDTF">2026-09-08T16:06:57Z</dcterms:modified>
  <cp:category/>
</cp:coreProperties>
</file>